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4"/>
  </p:sldMasterIdLst>
  <p:notesMasterIdLst>
    <p:notesMasterId r:id="rId29"/>
  </p:notesMasterIdLst>
  <p:sldIdLst>
    <p:sldId id="256" r:id="rId5"/>
    <p:sldId id="257" r:id="rId6"/>
    <p:sldId id="270" r:id="rId7"/>
    <p:sldId id="317" r:id="rId8"/>
    <p:sldId id="263" r:id="rId9"/>
    <p:sldId id="300" r:id="rId10"/>
    <p:sldId id="301" r:id="rId11"/>
    <p:sldId id="318" r:id="rId12"/>
    <p:sldId id="304" r:id="rId13"/>
    <p:sldId id="307" r:id="rId14"/>
    <p:sldId id="308" r:id="rId15"/>
    <p:sldId id="309" r:id="rId16"/>
    <p:sldId id="302" r:id="rId17"/>
    <p:sldId id="271" r:id="rId18"/>
    <p:sldId id="258" r:id="rId19"/>
    <p:sldId id="259" r:id="rId20"/>
    <p:sldId id="264" r:id="rId21"/>
    <p:sldId id="261" r:id="rId22"/>
    <p:sldId id="267" r:id="rId23"/>
    <p:sldId id="266" r:id="rId24"/>
    <p:sldId id="272" r:id="rId25"/>
    <p:sldId id="260" r:id="rId26"/>
    <p:sldId id="262" r:id="rId27"/>
    <p:sldId id="269" r:id="rId28"/>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480" autoAdjust="0"/>
    <p:restoredTop sz="94660"/>
  </p:normalViewPr>
  <p:slideViewPr>
    <p:cSldViewPr snapToGrid="0">
      <p:cViewPr varScale="1">
        <p:scale>
          <a:sx n="120" d="100"/>
          <a:sy n="120" d="100"/>
        </p:scale>
        <p:origin x="200" y="336"/>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152C5A-55FD-4120-B88C-FA5CF4964A94}"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BF78DF84-2AB7-4A72-8C57-4331E166C919}">
      <dgm:prSet/>
      <dgm:spPr/>
      <dgm:t>
        <a:bodyPr/>
        <a:lstStyle/>
        <a:p>
          <a:r>
            <a:rPr lang="nl-NL" b="1"/>
            <a:t>Onder andere veranderingen in het eetpatroon en eetgewoonten van de consument, en de vraag naar meer duurzaamheid en transparantie in de voedingsketen hebben een grote impact op de voedingsindustrie.</a:t>
          </a:r>
          <a:endParaRPr lang="en-US"/>
        </a:p>
      </dgm:t>
    </dgm:pt>
    <dgm:pt modelId="{C24D13C2-BD29-4EE7-8469-37B2512BD841}" type="parTrans" cxnId="{6FCAE0DB-7D41-48EE-A0A0-DAB261148704}">
      <dgm:prSet/>
      <dgm:spPr/>
      <dgm:t>
        <a:bodyPr/>
        <a:lstStyle/>
        <a:p>
          <a:endParaRPr lang="en-US"/>
        </a:p>
      </dgm:t>
    </dgm:pt>
    <dgm:pt modelId="{AE95F39F-95E8-47AF-9B8C-9594517C2443}" type="sibTrans" cxnId="{6FCAE0DB-7D41-48EE-A0A0-DAB261148704}">
      <dgm:prSet/>
      <dgm:spPr/>
      <dgm:t>
        <a:bodyPr/>
        <a:lstStyle/>
        <a:p>
          <a:endParaRPr lang="en-US"/>
        </a:p>
      </dgm:t>
    </dgm:pt>
    <dgm:pt modelId="{8E5E2524-95A7-4A62-89B0-71921B995216}">
      <dgm:prSet/>
      <dgm:spPr/>
      <dgm:t>
        <a:bodyPr/>
        <a:lstStyle/>
        <a:p>
          <a:r>
            <a:rPr lang="nl-NL"/>
            <a:t>Brainstorm met elkaar wel transities er zijn. </a:t>
          </a:r>
          <a:endParaRPr lang="en-US"/>
        </a:p>
      </dgm:t>
    </dgm:pt>
    <dgm:pt modelId="{B0321BE2-60EF-47A6-B09A-5744C961F755}" type="parTrans" cxnId="{BB140056-E9B4-4CA0-97DB-BDFAC22B3D6D}">
      <dgm:prSet/>
      <dgm:spPr/>
      <dgm:t>
        <a:bodyPr/>
        <a:lstStyle/>
        <a:p>
          <a:endParaRPr lang="en-US"/>
        </a:p>
      </dgm:t>
    </dgm:pt>
    <dgm:pt modelId="{B7761D14-253E-46E2-9F8B-A912C847A57D}" type="sibTrans" cxnId="{BB140056-E9B4-4CA0-97DB-BDFAC22B3D6D}">
      <dgm:prSet/>
      <dgm:spPr/>
      <dgm:t>
        <a:bodyPr/>
        <a:lstStyle/>
        <a:p>
          <a:endParaRPr lang="en-US"/>
        </a:p>
      </dgm:t>
    </dgm:pt>
    <dgm:pt modelId="{B5540BDD-A6C1-434F-8AAE-F3327165F6CA}" type="pres">
      <dgm:prSet presAssocID="{90152C5A-55FD-4120-B88C-FA5CF4964A94}" presName="Name0" presStyleCnt="0">
        <dgm:presLayoutVars>
          <dgm:dir/>
          <dgm:animLvl val="lvl"/>
          <dgm:resizeHandles val="exact"/>
        </dgm:presLayoutVars>
      </dgm:prSet>
      <dgm:spPr/>
    </dgm:pt>
    <dgm:pt modelId="{105B2A45-8B2F-364C-AA69-1A9EA55109A6}" type="pres">
      <dgm:prSet presAssocID="{8E5E2524-95A7-4A62-89B0-71921B995216}" presName="boxAndChildren" presStyleCnt="0"/>
      <dgm:spPr/>
    </dgm:pt>
    <dgm:pt modelId="{082FC3DB-4112-6F4E-A959-C27FC8AF4985}" type="pres">
      <dgm:prSet presAssocID="{8E5E2524-95A7-4A62-89B0-71921B995216}" presName="parentTextBox" presStyleLbl="node1" presStyleIdx="0" presStyleCnt="2"/>
      <dgm:spPr/>
    </dgm:pt>
    <dgm:pt modelId="{8FCD5D6C-AA73-4B46-99EC-E13260443A76}" type="pres">
      <dgm:prSet presAssocID="{AE95F39F-95E8-47AF-9B8C-9594517C2443}" presName="sp" presStyleCnt="0"/>
      <dgm:spPr/>
    </dgm:pt>
    <dgm:pt modelId="{6E6CB99F-8890-3740-B95F-66CDCE783CD6}" type="pres">
      <dgm:prSet presAssocID="{BF78DF84-2AB7-4A72-8C57-4331E166C919}" presName="arrowAndChildren" presStyleCnt="0"/>
      <dgm:spPr/>
    </dgm:pt>
    <dgm:pt modelId="{91FCB3AC-BB88-824D-B2B2-D31DB82BAD94}" type="pres">
      <dgm:prSet presAssocID="{BF78DF84-2AB7-4A72-8C57-4331E166C919}" presName="parentTextArrow" presStyleLbl="node1" presStyleIdx="1" presStyleCnt="2"/>
      <dgm:spPr/>
    </dgm:pt>
  </dgm:ptLst>
  <dgm:cxnLst>
    <dgm:cxn modelId="{B0083309-512A-0C4C-A5CF-CB86C7C8F815}" type="presOf" srcId="{90152C5A-55FD-4120-B88C-FA5CF4964A94}" destId="{B5540BDD-A6C1-434F-8AAE-F3327165F6CA}" srcOrd="0" destOrd="0" presId="urn:microsoft.com/office/officeart/2005/8/layout/process4"/>
    <dgm:cxn modelId="{BB140056-E9B4-4CA0-97DB-BDFAC22B3D6D}" srcId="{90152C5A-55FD-4120-B88C-FA5CF4964A94}" destId="{8E5E2524-95A7-4A62-89B0-71921B995216}" srcOrd="1" destOrd="0" parTransId="{B0321BE2-60EF-47A6-B09A-5744C961F755}" sibTransId="{B7761D14-253E-46E2-9F8B-A912C847A57D}"/>
    <dgm:cxn modelId="{A0A495C1-78B1-AE47-B999-9BC7BB4C7FD5}" type="presOf" srcId="{BF78DF84-2AB7-4A72-8C57-4331E166C919}" destId="{91FCB3AC-BB88-824D-B2B2-D31DB82BAD94}" srcOrd="0" destOrd="0" presId="urn:microsoft.com/office/officeart/2005/8/layout/process4"/>
    <dgm:cxn modelId="{6FCAE0DB-7D41-48EE-A0A0-DAB261148704}" srcId="{90152C5A-55FD-4120-B88C-FA5CF4964A94}" destId="{BF78DF84-2AB7-4A72-8C57-4331E166C919}" srcOrd="0" destOrd="0" parTransId="{C24D13C2-BD29-4EE7-8469-37B2512BD841}" sibTransId="{AE95F39F-95E8-47AF-9B8C-9594517C2443}"/>
    <dgm:cxn modelId="{A9F08EF0-677C-BC4F-BC07-322294AB1D53}" type="presOf" srcId="{8E5E2524-95A7-4A62-89B0-71921B995216}" destId="{082FC3DB-4112-6F4E-A959-C27FC8AF4985}" srcOrd="0" destOrd="0" presId="urn:microsoft.com/office/officeart/2005/8/layout/process4"/>
    <dgm:cxn modelId="{4806B425-DFDA-3E4B-B1F1-430B8E7FA838}" type="presParOf" srcId="{B5540BDD-A6C1-434F-8AAE-F3327165F6CA}" destId="{105B2A45-8B2F-364C-AA69-1A9EA55109A6}" srcOrd="0" destOrd="0" presId="urn:microsoft.com/office/officeart/2005/8/layout/process4"/>
    <dgm:cxn modelId="{1A3FEE74-36D8-A54B-9DB7-07CDE8D78694}" type="presParOf" srcId="{105B2A45-8B2F-364C-AA69-1A9EA55109A6}" destId="{082FC3DB-4112-6F4E-A959-C27FC8AF4985}" srcOrd="0" destOrd="0" presId="urn:microsoft.com/office/officeart/2005/8/layout/process4"/>
    <dgm:cxn modelId="{01F7AC32-D414-1F46-8F4F-B8E21B4ACEC4}" type="presParOf" srcId="{B5540BDD-A6C1-434F-8AAE-F3327165F6CA}" destId="{8FCD5D6C-AA73-4B46-99EC-E13260443A76}" srcOrd="1" destOrd="0" presId="urn:microsoft.com/office/officeart/2005/8/layout/process4"/>
    <dgm:cxn modelId="{DC76A4FE-E82C-5F43-A944-93E015B142AA}" type="presParOf" srcId="{B5540BDD-A6C1-434F-8AAE-F3327165F6CA}" destId="{6E6CB99F-8890-3740-B95F-66CDCE783CD6}" srcOrd="2" destOrd="0" presId="urn:microsoft.com/office/officeart/2005/8/layout/process4"/>
    <dgm:cxn modelId="{2AB45984-47A3-AD44-A982-8B125BA54070}" type="presParOf" srcId="{6E6CB99F-8890-3740-B95F-66CDCE783CD6}" destId="{91FCB3AC-BB88-824D-B2B2-D31DB82BAD94}"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2FC3DB-4112-6F4E-A959-C27FC8AF4985}">
      <dsp:nvSpPr>
        <dsp:cNvPr id="0" name=""/>
        <dsp:cNvSpPr/>
      </dsp:nvSpPr>
      <dsp:spPr>
        <a:xfrm>
          <a:off x="0" y="3295221"/>
          <a:ext cx="7452360" cy="216202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kern="1200"/>
            <a:t>Brainstorm met elkaar wel transities er zijn. </a:t>
          </a:r>
          <a:endParaRPr lang="en-US" sz="2500" kern="1200"/>
        </a:p>
      </dsp:txBody>
      <dsp:txXfrm>
        <a:off x="0" y="3295221"/>
        <a:ext cx="7452360" cy="2162022"/>
      </dsp:txXfrm>
    </dsp:sp>
    <dsp:sp modelId="{91FCB3AC-BB88-824D-B2B2-D31DB82BAD94}">
      <dsp:nvSpPr>
        <dsp:cNvPr id="0" name=""/>
        <dsp:cNvSpPr/>
      </dsp:nvSpPr>
      <dsp:spPr>
        <a:xfrm rot="10800000">
          <a:off x="0" y="2461"/>
          <a:ext cx="7452360" cy="3325190"/>
        </a:xfrm>
        <a:prstGeom prst="upArrowCallou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nl-NL" sz="2500" b="1" kern="1200"/>
            <a:t>Onder andere veranderingen in het eetpatroon en eetgewoonten van de consument, en de vraag naar meer duurzaamheid en transparantie in de voedingsketen hebben een grote impact op de voedingsindustrie.</a:t>
          </a:r>
          <a:endParaRPr lang="en-US" sz="2500" kern="1200"/>
        </a:p>
      </dsp:txBody>
      <dsp:txXfrm rot="10800000">
        <a:off x="0" y="2461"/>
        <a:ext cx="7452360" cy="216060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822206-2F72-044C-8230-26C21B20C3B2}" type="datetimeFigureOut">
              <a:rPr lang="nl-NL" smtClean="0"/>
              <a:t>29-11-19</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8D3B4-B5B5-0247-872F-421FF33CCF55}" type="slidenum">
              <a:rPr lang="nl-NL" smtClean="0"/>
              <a:t>‹nr.›</a:t>
            </a:fld>
            <a:endParaRPr lang="nl-NL"/>
          </a:p>
        </p:txBody>
      </p:sp>
    </p:spTree>
    <p:extLst>
      <p:ext uri="{BB962C8B-B14F-4D97-AF65-F5344CB8AC3E}">
        <p14:creationId xmlns:p14="http://schemas.microsoft.com/office/powerpoint/2010/main" val="394096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6</a:t>
            </a:fld>
            <a:endParaRPr lang="nl-NL"/>
          </a:p>
        </p:txBody>
      </p:sp>
    </p:spTree>
    <p:extLst>
      <p:ext uri="{BB962C8B-B14F-4D97-AF65-F5344CB8AC3E}">
        <p14:creationId xmlns:p14="http://schemas.microsoft.com/office/powerpoint/2010/main" val="3791921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7</a:t>
            </a:fld>
            <a:endParaRPr lang="nl-NL"/>
          </a:p>
        </p:txBody>
      </p:sp>
    </p:spTree>
    <p:extLst>
      <p:ext uri="{BB962C8B-B14F-4D97-AF65-F5344CB8AC3E}">
        <p14:creationId xmlns:p14="http://schemas.microsoft.com/office/powerpoint/2010/main" val="1398266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Eten belast het klimaat, door energiegebruik en de uitstoot van broeikasgassen (CO2, methaan en lachgas). Voor de productie is bovendien een groot deel van het beschikbare land en water nodig. Het produceren van voedsel brengt onlosmakelijk milieuproblemen met zich mee, zoals mestoverschot en overbevissing.</a:t>
            </a:r>
          </a:p>
          <a:p>
            <a:r>
              <a:rPr lang="nl-NL" sz="1200" b="0" i="0" kern="1200" dirty="0">
                <a:solidFill>
                  <a:schemeClr val="tx1"/>
                </a:solidFill>
                <a:effectLst/>
                <a:latin typeface="+mn-lt"/>
                <a:ea typeface="+mn-ea"/>
                <a:cs typeface="+mn-cs"/>
              </a:rPr>
              <a:t>In totaal ontstaat ongeveer een derde van alle klimaatbelasting door het maken en eten van voedsel. </a:t>
            </a:r>
          </a:p>
          <a:p>
            <a:pPr marL="171450" indent="-171450">
              <a:buFontTx/>
              <a:buChar cha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De mate waarin voedsel bijdraagt aan de klimaatverandering, is per product verschillend. Vlees is erg belastend voor het milieu, net als zuivel, dranken en bewerkte producten zoals gebak en snacks. </a:t>
            </a:r>
          </a:p>
          <a:p>
            <a:r>
              <a:rPr lang="nl-NL" dirty="0"/>
              <a:t>Van klimaatverandering, biodiversiteitverlies en verstoring van de stikstofkringloop worden de ecologische grenzen van de aarde overschreden. Deze 3 milieuaspecten, net als de kringlopen van fosfor en water, zijn direct gekoppeld aan de productie van voedsel. </a:t>
            </a:r>
          </a:p>
          <a:p>
            <a:endParaRPr lang="nl-NL" dirty="0"/>
          </a:p>
          <a:p>
            <a:r>
              <a:rPr lang="nl-NL" dirty="0"/>
              <a:t>Door duurzamer te eten verhoogt de ecologische draagkracht van de aarde, en door duurzamer te kiezen putten we de beschikbare bronnen minder snel uit. </a:t>
            </a:r>
          </a:p>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8</a:t>
            </a:fld>
            <a:endParaRPr lang="nl-NL"/>
          </a:p>
        </p:txBody>
      </p:sp>
    </p:spTree>
    <p:extLst>
      <p:ext uri="{BB962C8B-B14F-4D97-AF65-F5344CB8AC3E}">
        <p14:creationId xmlns:p14="http://schemas.microsoft.com/office/powerpoint/2010/main" val="3801981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veeteelt is wereldwijd verantwoordelijk voor ongeveer 18% van de broeikasgasemissies, 80% van het landgebruik door mensen en 50% van het agrarische watergebruik. Mannen produceren zo’n 3,5 kg CO2-uitstoot en vrouwen bijna 2,8 kg. Dat komt door een deel doordat mannen meer eten dan vrouwen, maar ook omdat ze meer (rund)vlees eten. Als een man een keer per week een portie rundvlees vervangt door een plantaardige vleesvervanger scheelt dat 8% in zijn wekelijkse uitstoot van broeikasgassen. Voor vrouwen scheelt dat 10%. Door bewust te kiezen wat je eet kun je je klimaatbelasting met 20% omlaag brengen. Dat kan door vlees te vervangen door haring, een eiergerecht of een plantaardige vleesvervanger. Of door een roomijsje of gebakje te laten staan. Het meeste valt te besparen op vlees, zuivel, dranken en extra’s zoals snoep en snacks. </a:t>
            </a:r>
          </a:p>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9</a:t>
            </a:fld>
            <a:endParaRPr lang="nl-NL"/>
          </a:p>
        </p:txBody>
      </p:sp>
    </p:spTree>
    <p:extLst>
      <p:ext uri="{BB962C8B-B14F-4D97-AF65-F5344CB8AC3E}">
        <p14:creationId xmlns:p14="http://schemas.microsoft.com/office/powerpoint/2010/main" val="3716233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het moment dat een product in de winkel ligt, heeft het allerlei productiestadia doorlopen. Die productiestadia zijn de schakels van de voedselproductieketen, kortweg ‘voedselketen’ genoemd. Bij iedere productiefase wordt een hoeveelheid broeikasgassen uitgestoten. Volgens Nederlands onderzoek is de landbouw voor ongeveer 40% verantwoordelijk voor de broeikasgasuitstoot van voeding. Ook voedseltransport, koelen en bewerken en consumptie speelt een belangrijke rol. </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10</a:t>
            </a:fld>
            <a:endParaRPr lang="nl-NL"/>
          </a:p>
        </p:txBody>
      </p:sp>
    </p:spTree>
    <p:extLst>
      <p:ext uri="{BB962C8B-B14F-4D97-AF65-F5344CB8AC3E}">
        <p14:creationId xmlns:p14="http://schemas.microsoft.com/office/powerpoint/2010/main" val="4273266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Klimaatverandering</a:t>
            </a:r>
          </a:p>
          <a:p>
            <a:r>
              <a:rPr lang="nl-NL" dirty="0"/>
              <a:t>Het maken en transporteren van voedsel kost energie. Denk bijvoorbeeld aan het verwarmen, koelen en vriezen. Bij het gebruik van brandstof zoals gas, olie of kolen komt namelijk koolstofdioxide (CO2) vrij. Door het gebruik van kunstmest en bij het houden van vee komen ook andere broeikasgassen vrij. </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11</a:t>
            </a:fld>
            <a:endParaRPr lang="nl-NL"/>
          </a:p>
        </p:txBody>
      </p:sp>
    </p:spTree>
    <p:extLst>
      <p:ext uri="{BB962C8B-B14F-4D97-AF65-F5344CB8AC3E}">
        <p14:creationId xmlns:p14="http://schemas.microsoft.com/office/powerpoint/2010/main" val="2588981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Waterverbruik</a:t>
            </a:r>
          </a:p>
          <a:p>
            <a:r>
              <a:rPr lang="nl-NL" dirty="0"/>
              <a:t>Om voedsel te kunnen verbouwen is water nodig. Dat kan regenwater zijn, maar ook vaak irrigatiewater uit de grond of rivieren. Dat is veel: ongeveer de helft van ons totale zoetwatergebruik, waardoor het grondwaterpeil zakt. Waterverbruik geeft vooral in droge, warme landen een problemen.</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12</a:t>
            </a:fld>
            <a:endParaRPr lang="nl-NL"/>
          </a:p>
        </p:txBody>
      </p:sp>
    </p:spTree>
    <p:extLst>
      <p:ext uri="{BB962C8B-B14F-4D97-AF65-F5344CB8AC3E}">
        <p14:creationId xmlns:p14="http://schemas.microsoft.com/office/powerpoint/2010/main" val="2636696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15362"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dirty="0"/>
          </a:p>
        </p:txBody>
      </p:sp>
      <p:sp>
        <p:nvSpPr>
          <p:cNvPr id="15363"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2ACFFE4-AE8B-499D-916C-0C6C9F16697B}" type="slidenum">
              <a:rPr lang="nl-NL"/>
              <a:pPr fontAlgn="base">
                <a:spcBef>
                  <a:spcPct val="0"/>
                </a:spcBef>
                <a:spcAft>
                  <a:spcPct val="0"/>
                </a:spcAft>
                <a:defRPr/>
              </a:pPr>
              <a:t>24</a:t>
            </a:fld>
            <a:endParaRPr lang="nl-NL"/>
          </a:p>
        </p:txBody>
      </p:sp>
    </p:spTree>
    <p:extLst>
      <p:ext uri="{BB962C8B-B14F-4D97-AF65-F5344CB8AC3E}">
        <p14:creationId xmlns:p14="http://schemas.microsoft.com/office/powerpoint/2010/main" val="1423640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1370F9-31A9-BD42-9D23-5DB6A25D1CC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F127BC64-94EE-A245-AF85-7263D07CB2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309133C-2E66-8242-BB9E-A5C7337AB79B}"/>
              </a:ext>
            </a:extLst>
          </p:cNvPr>
          <p:cNvSpPr>
            <a:spLocks noGrp="1"/>
          </p:cNvSpPr>
          <p:nvPr>
            <p:ph type="dt" sz="half" idx="10"/>
          </p:nvPr>
        </p:nvSpPr>
        <p:spPr/>
        <p:txBody>
          <a:bodyPr/>
          <a:lstStyle/>
          <a:p>
            <a:fld id="{B61BEF0D-F0BB-DE4B-95CE-6DB70DBA9567}" type="datetimeFigureOut">
              <a:rPr lang="en-US" smtClean="0"/>
              <a:pPr/>
              <a:t>11/29/19</a:t>
            </a:fld>
            <a:endParaRPr lang="en-US" dirty="0"/>
          </a:p>
        </p:txBody>
      </p:sp>
      <p:sp>
        <p:nvSpPr>
          <p:cNvPr id="5" name="Tijdelijke aanduiding voor voettekst 4">
            <a:extLst>
              <a:ext uri="{FF2B5EF4-FFF2-40B4-BE49-F238E27FC236}">
                <a16:creationId xmlns:a16="http://schemas.microsoft.com/office/drawing/2014/main" id="{AFAF4791-E233-344C-89DF-A4DEEEAA27C8}"/>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7E50DF6F-4A76-7048-9441-2F0466F44530}"/>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094512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0F4723-0DE9-D946-80ED-AD4D9D52FB42}"/>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B5A45681-EF2B-3447-B5A6-DC605A64196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9B24AFB-7751-E44A-A5EE-970145900877}"/>
              </a:ext>
            </a:extLst>
          </p:cNvPr>
          <p:cNvSpPr>
            <a:spLocks noGrp="1"/>
          </p:cNvSpPr>
          <p:nvPr>
            <p:ph type="dt" sz="half" idx="10"/>
          </p:nvPr>
        </p:nvSpPr>
        <p:spPr/>
        <p:txBody>
          <a:bodyPr/>
          <a:lstStyle/>
          <a:p>
            <a:fld id="{55C6B4A9-1611-4792-9094-5F34BCA07E0B}" type="datetimeFigureOut">
              <a:rPr lang="en-US" smtClean="0"/>
              <a:t>11/29/19</a:t>
            </a:fld>
            <a:endParaRPr lang="en-US" dirty="0"/>
          </a:p>
        </p:txBody>
      </p:sp>
      <p:sp>
        <p:nvSpPr>
          <p:cNvPr id="5" name="Tijdelijke aanduiding voor voettekst 4">
            <a:extLst>
              <a:ext uri="{FF2B5EF4-FFF2-40B4-BE49-F238E27FC236}">
                <a16:creationId xmlns:a16="http://schemas.microsoft.com/office/drawing/2014/main" id="{6A79E451-E446-DC46-A4FE-FFF6D4F74573}"/>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479795E0-5ABF-E145-B83E-212CE2FDA0F2}"/>
              </a:ext>
            </a:extLst>
          </p:cNvPr>
          <p:cNvSpPr>
            <a:spLocks noGrp="1"/>
          </p:cNvSpPr>
          <p:nvPr>
            <p:ph type="sldNum" sz="quarter" idx="12"/>
          </p:nvPr>
        </p:nvSpPr>
        <p:spPr/>
        <p:txBody>
          <a:bodyPr/>
          <a:lstStyle/>
          <a:p>
            <a:fld id="{89333C77-0158-454C-844F-B7AB9BD7DAD4}" type="slidenum">
              <a:rPr lang="en-US" smtClean="0"/>
              <a:t>‹nr.›</a:t>
            </a:fld>
            <a:endParaRPr lang="en-US" dirty="0"/>
          </a:p>
        </p:txBody>
      </p:sp>
    </p:spTree>
    <p:extLst>
      <p:ext uri="{BB962C8B-B14F-4D97-AF65-F5344CB8AC3E}">
        <p14:creationId xmlns:p14="http://schemas.microsoft.com/office/powerpoint/2010/main" val="1152884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E6715B3-89C5-5246-8B8D-ABEC911ED6C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8CB644BE-C383-BD46-B37A-0FBCE96286BC}"/>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D1AF541-F3DC-0249-AF4E-E38A9228F75A}"/>
              </a:ext>
            </a:extLst>
          </p:cNvPr>
          <p:cNvSpPr>
            <a:spLocks noGrp="1"/>
          </p:cNvSpPr>
          <p:nvPr>
            <p:ph type="dt" sz="half" idx="10"/>
          </p:nvPr>
        </p:nvSpPr>
        <p:spPr/>
        <p:txBody>
          <a:bodyPr/>
          <a:lstStyle/>
          <a:p>
            <a:fld id="{B61BEF0D-F0BB-DE4B-95CE-6DB70DBA9567}" type="datetimeFigureOut">
              <a:rPr lang="en-US" smtClean="0"/>
              <a:pPr/>
              <a:t>11/29/19</a:t>
            </a:fld>
            <a:endParaRPr lang="en-US" dirty="0"/>
          </a:p>
        </p:txBody>
      </p:sp>
      <p:sp>
        <p:nvSpPr>
          <p:cNvPr id="5" name="Tijdelijke aanduiding voor voettekst 4">
            <a:extLst>
              <a:ext uri="{FF2B5EF4-FFF2-40B4-BE49-F238E27FC236}">
                <a16:creationId xmlns:a16="http://schemas.microsoft.com/office/drawing/2014/main" id="{A813E4CB-4219-C546-8F7C-95C7A9D019D4}"/>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DFC68D61-8F9D-8C46-943A-07AA6885AC54}"/>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358151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D42FD-B9DA-EA4E-A53B-F6FA9CF45C7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93F8D49-299A-494E-81AB-43C703F0BA1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0FE793A-7F2C-4146-9867-AD4D5BD598CA}"/>
              </a:ext>
            </a:extLst>
          </p:cNvPr>
          <p:cNvSpPr>
            <a:spLocks noGrp="1"/>
          </p:cNvSpPr>
          <p:nvPr>
            <p:ph type="dt" sz="half" idx="10"/>
          </p:nvPr>
        </p:nvSpPr>
        <p:spPr/>
        <p:txBody>
          <a:bodyPr/>
          <a:lstStyle/>
          <a:p>
            <a:fld id="{B61BEF0D-F0BB-DE4B-95CE-6DB70DBA9567}" type="datetimeFigureOut">
              <a:rPr lang="en-US" smtClean="0"/>
              <a:pPr/>
              <a:t>11/29/19</a:t>
            </a:fld>
            <a:endParaRPr lang="en-US" dirty="0"/>
          </a:p>
        </p:txBody>
      </p:sp>
      <p:sp>
        <p:nvSpPr>
          <p:cNvPr id="5" name="Tijdelijke aanduiding voor voettekst 4">
            <a:extLst>
              <a:ext uri="{FF2B5EF4-FFF2-40B4-BE49-F238E27FC236}">
                <a16:creationId xmlns:a16="http://schemas.microsoft.com/office/drawing/2014/main" id="{4A94A35D-F87D-004F-B658-9EEB2E5799F4}"/>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5BDE04F8-ED9D-6A4B-8BFD-ED8D70E0500C}"/>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930081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CE9AF-A92B-5A43-A31B-DC047DB0DE37}"/>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DBB8CB5-BD3A-AF42-A666-1A5813883D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DC0024A-DB76-744F-AADE-9ABF19572A91}"/>
              </a:ext>
            </a:extLst>
          </p:cNvPr>
          <p:cNvSpPr>
            <a:spLocks noGrp="1"/>
          </p:cNvSpPr>
          <p:nvPr>
            <p:ph type="dt" sz="half" idx="10"/>
          </p:nvPr>
        </p:nvSpPr>
        <p:spPr/>
        <p:txBody>
          <a:bodyPr/>
          <a:lstStyle/>
          <a:p>
            <a:fld id="{B61BEF0D-F0BB-DE4B-95CE-6DB70DBA9567}" type="datetimeFigureOut">
              <a:rPr lang="en-US" smtClean="0"/>
              <a:pPr/>
              <a:t>11/29/19</a:t>
            </a:fld>
            <a:endParaRPr lang="en-US" dirty="0"/>
          </a:p>
        </p:txBody>
      </p:sp>
      <p:sp>
        <p:nvSpPr>
          <p:cNvPr id="5" name="Tijdelijke aanduiding voor voettekst 4">
            <a:extLst>
              <a:ext uri="{FF2B5EF4-FFF2-40B4-BE49-F238E27FC236}">
                <a16:creationId xmlns:a16="http://schemas.microsoft.com/office/drawing/2014/main" id="{6F0E3FDF-7C5D-024E-8279-D85FA8FED0C7}"/>
              </a:ext>
            </a:extLst>
          </p:cNvPr>
          <p:cNvSpPr>
            <a:spLocks noGrp="1"/>
          </p:cNvSpPr>
          <p:nvPr>
            <p:ph type="ftr" sz="quarter" idx="11"/>
          </p:nvPr>
        </p:nvSpPr>
        <p:spPr/>
        <p:txBody>
          <a:bodyPr/>
          <a:lstStyle/>
          <a:p>
            <a:endParaRPr lang="en-US" dirty="0"/>
          </a:p>
        </p:txBody>
      </p:sp>
      <p:sp>
        <p:nvSpPr>
          <p:cNvPr id="6" name="Tijdelijke aanduiding voor dianummer 5">
            <a:extLst>
              <a:ext uri="{FF2B5EF4-FFF2-40B4-BE49-F238E27FC236}">
                <a16:creationId xmlns:a16="http://schemas.microsoft.com/office/drawing/2014/main" id="{0FF22936-32E8-564F-AE35-62896BCB3C13}"/>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018452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55FF5C-7D27-CC48-BA25-7C6C29B5065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3BB6B9E-F134-DA45-8633-8F01CB334E7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D1AEBD2-DE1D-8E43-A8F1-72BAA7EBC7D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93487A2-BF56-DD4F-B833-2E7336949911}"/>
              </a:ext>
            </a:extLst>
          </p:cNvPr>
          <p:cNvSpPr>
            <a:spLocks noGrp="1"/>
          </p:cNvSpPr>
          <p:nvPr>
            <p:ph type="dt" sz="half" idx="10"/>
          </p:nvPr>
        </p:nvSpPr>
        <p:spPr/>
        <p:txBody>
          <a:bodyPr/>
          <a:lstStyle/>
          <a:p>
            <a:fld id="{EB712588-04B1-427B-82EE-E8DB90309F08}" type="datetimeFigureOut">
              <a:rPr lang="en-US" smtClean="0"/>
              <a:t>11/29/19</a:t>
            </a:fld>
            <a:endParaRPr lang="en-US" dirty="0"/>
          </a:p>
        </p:txBody>
      </p:sp>
      <p:sp>
        <p:nvSpPr>
          <p:cNvPr id="6" name="Tijdelijke aanduiding voor voettekst 5">
            <a:extLst>
              <a:ext uri="{FF2B5EF4-FFF2-40B4-BE49-F238E27FC236}">
                <a16:creationId xmlns:a16="http://schemas.microsoft.com/office/drawing/2014/main" id="{A69D421A-AB93-634F-8318-9D2A286ED87B}"/>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71DA101F-CC30-E840-B809-DDB6C7280B3D}"/>
              </a:ext>
            </a:extLst>
          </p:cNvPr>
          <p:cNvSpPr>
            <a:spLocks noGrp="1"/>
          </p:cNvSpPr>
          <p:nvPr>
            <p:ph type="sldNum" sz="quarter" idx="12"/>
          </p:nvPr>
        </p:nvSpPr>
        <p:spPr/>
        <p:txBody>
          <a:bodyPr/>
          <a:lstStyle/>
          <a:p>
            <a:fld id="{6FF9F0C5-380F-41C2-899A-BAC0F0927E16}" type="slidenum">
              <a:rPr lang="en-US" smtClean="0"/>
              <a:t>‹nr.›</a:t>
            </a:fld>
            <a:endParaRPr lang="en-US" dirty="0"/>
          </a:p>
        </p:txBody>
      </p:sp>
    </p:spTree>
    <p:extLst>
      <p:ext uri="{BB962C8B-B14F-4D97-AF65-F5344CB8AC3E}">
        <p14:creationId xmlns:p14="http://schemas.microsoft.com/office/powerpoint/2010/main" val="2979638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9F06F4-ED67-684D-A16E-C8EC87037AA2}"/>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CC107D3-A758-D741-A751-1D7CD0F847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8F3E4AE-4EBB-B34D-BEC9-BB89C5D92DD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2CC86D7-29FC-604D-BEB7-BCD1D5A57F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310300CA-42B8-F743-9683-D6675D9A920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03293E7-5339-1B48-91E4-8CDAE50F0375}"/>
              </a:ext>
            </a:extLst>
          </p:cNvPr>
          <p:cNvSpPr>
            <a:spLocks noGrp="1"/>
          </p:cNvSpPr>
          <p:nvPr>
            <p:ph type="dt" sz="half" idx="10"/>
          </p:nvPr>
        </p:nvSpPr>
        <p:spPr/>
        <p:txBody>
          <a:bodyPr/>
          <a:lstStyle/>
          <a:p>
            <a:fld id="{B61BEF0D-F0BB-DE4B-95CE-6DB70DBA9567}" type="datetimeFigureOut">
              <a:rPr lang="en-US" smtClean="0"/>
              <a:pPr/>
              <a:t>11/29/19</a:t>
            </a:fld>
            <a:endParaRPr lang="en-US" dirty="0"/>
          </a:p>
        </p:txBody>
      </p:sp>
      <p:sp>
        <p:nvSpPr>
          <p:cNvPr id="8" name="Tijdelijke aanduiding voor voettekst 7">
            <a:extLst>
              <a:ext uri="{FF2B5EF4-FFF2-40B4-BE49-F238E27FC236}">
                <a16:creationId xmlns:a16="http://schemas.microsoft.com/office/drawing/2014/main" id="{DE1DFC0B-AA54-E64F-A164-464B2A5195A0}"/>
              </a:ext>
            </a:extLst>
          </p:cNvPr>
          <p:cNvSpPr>
            <a:spLocks noGrp="1"/>
          </p:cNvSpPr>
          <p:nvPr>
            <p:ph type="ftr" sz="quarter" idx="11"/>
          </p:nvPr>
        </p:nvSpPr>
        <p:spPr/>
        <p:txBody>
          <a:bodyPr/>
          <a:lstStyle/>
          <a:p>
            <a:endParaRPr lang="en-US" dirty="0"/>
          </a:p>
        </p:txBody>
      </p:sp>
      <p:sp>
        <p:nvSpPr>
          <p:cNvPr id="9" name="Tijdelijke aanduiding voor dianummer 8">
            <a:extLst>
              <a:ext uri="{FF2B5EF4-FFF2-40B4-BE49-F238E27FC236}">
                <a16:creationId xmlns:a16="http://schemas.microsoft.com/office/drawing/2014/main" id="{E6DCB441-65B1-924F-9E64-CFDF9DF5D6D1}"/>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376193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48BE3E-F753-AE43-97F0-ABF8C95C66A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714948E3-B799-FA49-A3D6-7C669B9788BE}"/>
              </a:ext>
            </a:extLst>
          </p:cNvPr>
          <p:cNvSpPr>
            <a:spLocks noGrp="1"/>
          </p:cNvSpPr>
          <p:nvPr>
            <p:ph type="dt" sz="half" idx="10"/>
          </p:nvPr>
        </p:nvSpPr>
        <p:spPr/>
        <p:txBody>
          <a:bodyPr/>
          <a:lstStyle/>
          <a:p>
            <a:fld id="{B61BEF0D-F0BB-DE4B-95CE-6DB70DBA9567}" type="datetimeFigureOut">
              <a:rPr lang="en-US" smtClean="0"/>
              <a:pPr/>
              <a:t>11/29/19</a:t>
            </a:fld>
            <a:endParaRPr lang="en-US" dirty="0"/>
          </a:p>
        </p:txBody>
      </p:sp>
      <p:sp>
        <p:nvSpPr>
          <p:cNvPr id="4" name="Tijdelijke aanduiding voor voettekst 3">
            <a:extLst>
              <a:ext uri="{FF2B5EF4-FFF2-40B4-BE49-F238E27FC236}">
                <a16:creationId xmlns:a16="http://schemas.microsoft.com/office/drawing/2014/main" id="{47F2170A-51BC-024E-8152-F1BFF3C6025F}"/>
              </a:ext>
            </a:extLst>
          </p:cNvPr>
          <p:cNvSpPr>
            <a:spLocks noGrp="1"/>
          </p:cNvSpPr>
          <p:nvPr>
            <p:ph type="ftr" sz="quarter" idx="11"/>
          </p:nvPr>
        </p:nvSpPr>
        <p:spPr/>
        <p:txBody>
          <a:bodyPr/>
          <a:lstStyle/>
          <a:p>
            <a:endParaRPr lang="en-US" dirty="0"/>
          </a:p>
        </p:txBody>
      </p:sp>
      <p:sp>
        <p:nvSpPr>
          <p:cNvPr id="5" name="Tijdelijke aanduiding voor dianummer 4">
            <a:extLst>
              <a:ext uri="{FF2B5EF4-FFF2-40B4-BE49-F238E27FC236}">
                <a16:creationId xmlns:a16="http://schemas.microsoft.com/office/drawing/2014/main" id="{464089BB-7A10-8C43-8C53-8926134CCE27}"/>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715889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0A12A93-52C2-C24D-90C8-77765DC92DED}"/>
              </a:ext>
            </a:extLst>
          </p:cNvPr>
          <p:cNvSpPr>
            <a:spLocks noGrp="1"/>
          </p:cNvSpPr>
          <p:nvPr>
            <p:ph type="dt" sz="half" idx="10"/>
          </p:nvPr>
        </p:nvSpPr>
        <p:spPr/>
        <p:txBody>
          <a:bodyPr/>
          <a:lstStyle/>
          <a:p>
            <a:fld id="{B61BEF0D-F0BB-DE4B-95CE-6DB70DBA9567}" type="datetimeFigureOut">
              <a:rPr lang="en-US" smtClean="0"/>
              <a:pPr/>
              <a:t>11/29/19</a:t>
            </a:fld>
            <a:endParaRPr lang="en-US" dirty="0"/>
          </a:p>
        </p:txBody>
      </p:sp>
      <p:sp>
        <p:nvSpPr>
          <p:cNvPr id="3" name="Tijdelijke aanduiding voor voettekst 2">
            <a:extLst>
              <a:ext uri="{FF2B5EF4-FFF2-40B4-BE49-F238E27FC236}">
                <a16:creationId xmlns:a16="http://schemas.microsoft.com/office/drawing/2014/main" id="{704276AB-187A-0840-9B27-F25E123EFEFF}"/>
              </a:ext>
            </a:extLst>
          </p:cNvPr>
          <p:cNvSpPr>
            <a:spLocks noGrp="1"/>
          </p:cNvSpPr>
          <p:nvPr>
            <p:ph type="ftr" sz="quarter" idx="11"/>
          </p:nvPr>
        </p:nvSpPr>
        <p:spPr/>
        <p:txBody>
          <a:bodyPr/>
          <a:lstStyle/>
          <a:p>
            <a:endParaRPr lang="en-US" dirty="0"/>
          </a:p>
        </p:txBody>
      </p:sp>
      <p:sp>
        <p:nvSpPr>
          <p:cNvPr id="4" name="Tijdelijke aanduiding voor dianummer 3">
            <a:extLst>
              <a:ext uri="{FF2B5EF4-FFF2-40B4-BE49-F238E27FC236}">
                <a16:creationId xmlns:a16="http://schemas.microsoft.com/office/drawing/2014/main" id="{977621B4-0CD7-0C4B-A283-9513A3025EEC}"/>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661600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316BDF-0A59-1242-86FC-D6D00CCAE4E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24B230BC-F92D-4B4D-BCD9-4B8ECC9BA6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490C6282-2390-3D40-A18B-F7D38493D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48C9C70-31C0-4F47-AA2E-B78625357A2A}"/>
              </a:ext>
            </a:extLst>
          </p:cNvPr>
          <p:cNvSpPr>
            <a:spLocks noGrp="1"/>
          </p:cNvSpPr>
          <p:nvPr>
            <p:ph type="dt" sz="half" idx="10"/>
          </p:nvPr>
        </p:nvSpPr>
        <p:spPr/>
        <p:txBody>
          <a:bodyPr/>
          <a:lstStyle/>
          <a:p>
            <a:fld id="{42A54C80-263E-416B-A8E0-580EDEADCBDC}" type="datetimeFigureOut">
              <a:rPr lang="en-US" smtClean="0"/>
              <a:t>11/29/19</a:t>
            </a:fld>
            <a:endParaRPr lang="en-US" dirty="0"/>
          </a:p>
        </p:txBody>
      </p:sp>
      <p:sp>
        <p:nvSpPr>
          <p:cNvPr id="6" name="Tijdelijke aanduiding voor voettekst 5">
            <a:extLst>
              <a:ext uri="{FF2B5EF4-FFF2-40B4-BE49-F238E27FC236}">
                <a16:creationId xmlns:a16="http://schemas.microsoft.com/office/drawing/2014/main" id="{C83F7873-FC61-EF48-B32B-7D0A4996EACB}"/>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3E0E8739-4C37-F240-9FAE-00EB033B4905}"/>
              </a:ext>
            </a:extLst>
          </p:cNvPr>
          <p:cNvSpPr>
            <a:spLocks noGrp="1"/>
          </p:cNvSpPr>
          <p:nvPr>
            <p:ph type="sldNum" sz="quarter" idx="12"/>
          </p:nvPr>
        </p:nvSpPr>
        <p:spPr/>
        <p:txBody>
          <a:bodyPr/>
          <a:lstStyle/>
          <a:p>
            <a:fld id="{519954A3-9DFD-4C44-94BA-B95130A3BA1C}" type="slidenum">
              <a:rPr lang="en-US" smtClean="0"/>
              <a:t>‹nr.›</a:t>
            </a:fld>
            <a:endParaRPr lang="en-US" dirty="0"/>
          </a:p>
        </p:txBody>
      </p:sp>
    </p:spTree>
    <p:extLst>
      <p:ext uri="{BB962C8B-B14F-4D97-AF65-F5344CB8AC3E}">
        <p14:creationId xmlns:p14="http://schemas.microsoft.com/office/powerpoint/2010/main" val="3513749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6C871B-1844-3947-9569-B6AC01AD749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F4D8FFF-C025-DA4E-97DA-A81C16940C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3BFA5D5D-BE35-EB4E-B11E-00A2A376B5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BDC7DEE-16D5-0B46-A996-4185F223CC49}"/>
              </a:ext>
            </a:extLst>
          </p:cNvPr>
          <p:cNvSpPr>
            <a:spLocks noGrp="1"/>
          </p:cNvSpPr>
          <p:nvPr>
            <p:ph type="dt" sz="half" idx="10"/>
          </p:nvPr>
        </p:nvSpPr>
        <p:spPr/>
        <p:txBody>
          <a:bodyPr/>
          <a:lstStyle/>
          <a:p>
            <a:fld id="{B61BEF0D-F0BB-DE4B-95CE-6DB70DBA9567}" type="datetimeFigureOut">
              <a:rPr lang="en-US" smtClean="0"/>
              <a:pPr/>
              <a:t>11/29/19</a:t>
            </a:fld>
            <a:endParaRPr lang="en-US" dirty="0"/>
          </a:p>
        </p:txBody>
      </p:sp>
      <p:sp>
        <p:nvSpPr>
          <p:cNvPr id="6" name="Tijdelijke aanduiding voor voettekst 5">
            <a:extLst>
              <a:ext uri="{FF2B5EF4-FFF2-40B4-BE49-F238E27FC236}">
                <a16:creationId xmlns:a16="http://schemas.microsoft.com/office/drawing/2014/main" id="{468F1565-F6F7-4E42-B5CE-BDA4E9EB7721}"/>
              </a:ext>
            </a:extLst>
          </p:cNvPr>
          <p:cNvSpPr>
            <a:spLocks noGrp="1"/>
          </p:cNvSpPr>
          <p:nvPr>
            <p:ph type="ftr" sz="quarter" idx="11"/>
          </p:nvPr>
        </p:nvSpPr>
        <p:spPr/>
        <p:txBody>
          <a:bodyPr/>
          <a:lstStyle/>
          <a:p>
            <a:endParaRPr lang="en-US" dirty="0"/>
          </a:p>
        </p:txBody>
      </p:sp>
      <p:sp>
        <p:nvSpPr>
          <p:cNvPr id="7" name="Tijdelijke aanduiding voor dianummer 6">
            <a:extLst>
              <a:ext uri="{FF2B5EF4-FFF2-40B4-BE49-F238E27FC236}">
                <a16:creationId xmlns:a16="http://schemas.microsoft.com/office/drawing/2014/main" id="{C5B4BAA6-55A8-F845-9236-C4480A7F9CB3}"/>
              </a:ext>
            </a:extLst>
          </p:cNvPr>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127047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285958F-DE30-A84F-A8C2-E3216F994A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90FA4BC-4227-F843-B10F-355E210EFC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23D696F-A9AC-2D4D-8EFE-4BC3B6E7EA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11/29/19</a:t>
            </a:fld>
            <a:endParaRPr lang="en-US" dirty="0"/>
          </a:p>
        </p:txBody>
      </p:sp>
      <p:sp>
        <p:nvSpPr>
          <p:cNvPr id="5" name="Tijdelijke aanduiding voor voettekst 4">
            <a:extLst>
              <a:ext uri="{FF2B5EF4-FFF2-40B4-BE49-F238E27FC236}">
                <a16:creationId xmlns:a16="http://schemas.microsoft.com/office/drawing/2014/main" id="{AB96B950-D233-BF4F-9DBC-2C7D2830BB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Tijdelijke aanduiding voor dianummer 5">
            <a:extLst>
              <a:ext uri="{FF2B5EF4-FFF2-40B4-BE49-F238E27FC236}">
                <a16:creationId xmlns:a16="http://schemas.microsoft.com/office/drawing/2014/main" id="{D3030F39-09CA-884B-8B67-D084AC6471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37276680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hyperlink" Target="https://www.ah.nl/over-ah/duurzaamheid/verpakkingen" TargetMode="External"/><Relationship Id="rId5" Type="http://schemas.openxmlformats.org/officeDocument/2006/relationships/hyperlink" Target="https://www.voordewereldvanmorgen.nl/duurzame-blogs/5x-innovatieve-verpakkingen" TargetMode="Externa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hyperlink" Target="https://www.groenkennisnet.nl/nl/groenkennisnet/dossier/dossier-innovatie-in-de-voedingsindustrie.htm"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google.com/search?client=safari&amp;rls=en&amp;q=Vijf+perspectieven+op+duurzaam+verpakken&amp;ie=UTF-8&amp;oe=UTF-8" TargetMode="External"/><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hyperlink" Target="https://hoeverpakjeduurzaam.kidv.n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hoeverpakjeduurzaam.kidv.nl/"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voedingscentrum.nl/nl/mijn-boodschappen/eten-kopen/voedselafdruk.aspx" TargetMode="Externa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www.duurzaammbo.nl/duurzame-supermarkten" TargetMode="External"/><Relationship Id="rId11" Type="http://schemas.openxmlformats.org/officeDocument/2006/relationships/image" Target="../media/image30.png"/><Relationship Id="rId5" Type="http://schemas.openxmlformats.org/officeDocument/2006/relationships/hyperlink" Target="https://www.groenkennisnet.nl/nl/groenkennisnet/dossier/dossier-innovatie-in-de-voedingsindustrie.htm" TargetMode="External"/><Relationship Id="rId10" Type="http://schemas.openxmlformats.org/officeDocument/2006/relationships/image" Target="../media/image29.png"/><Relationship Id="rId4" Type="http://schemas.openxmlformats.org/officeDocument/2006/relationships/hyperlink" Target="https://www.distrifood.nl/branche-bedrijf/blog/2016/09/slim-inspelen-op-vier-trends-in-supermarktbranche-101100661?vakmedianet-approve-cookies=1&amp;_ga=2.260021002.1896730567.1574767585-1315224913.1573554702" TargetMode="External"/><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zootjegeregeld.nl/"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voedingscentrum.nl/voedselafdruk" TargetMode="External"/><Relationship Id="rId5" Type="http://schemas.openxmlformats.org/officeDocument/2006/relationships/hyperlink" Target="https://youtu.be/3H7AMOJMi84" TargetMode="External"/><Relationship Id="rId4" Type="http://schemas.openxmlformats.org/officeDocument/2006/relationships/hyperlink" Target="https://youtu.be/K3p_CyT0JZY?list=PLiBhru9DzrzSzm3-gXnFD3FIaKBXoAFZ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ctrTitle"/>
          </p:nvPr>
        </p:nvSpPr>
        <p:spPr>
          <a:xfrm>
            <a:off x="838199" y="4525347"/>
            <a:ext cx="6801321" cy="1737360"/>
          </a:xfrm>
        </p:spPr>
        <p:txBody>
          <a:bodyPr anchor="ctr">
            <a:normAutofit/>
          </a:bodyPr>
          <a:lstStyle/>
          <a:p>
            <a:pPr algn="r"/>
            <a:r>
              <a:rPr lang="nl-NL"/>
              <a:t>Lifestyle en duurzaamheid</a:t>
            </a:r>
          </a:p>
        </p:txBody>
      </p:sp>
      <p:sp>
        <p:nvSpPr>
          <p:cNvPr id="3" name="Ondertitel 2"/>
          <p:cNvSpPr>
            <a:spLocks noGrp="1"/>
          </p:cNvSpPr>
          <p:nvPr>
            <p:ph type="subTitle" idx="1"/>
          </p:nvPr>
        </p:nvSpPr>
        <p:spPr>
          <a:xfrm>
            <a:off x="7961258" y="4525347"/>
            <a:ext cx="3258675" cy="1737360"/>
          </a:xfrm>
        </p:spPr>
        <p:txBody>
          <a:bodyPr anchor="ctr">
            <a:normAutofit/>
          </a:bodyPr>
          <a:lstStyle/>
          <a:p>
            <a:pPr algn="l"/>
            <a:r>
              <a:rPr lang="nl-NL"/>
              <a:t>Week 3 </a:t>
            </a:r>
          </a:p>
        </p:txBody>
      </p:sp>
      <p:sp>
        <p:nvSpPr>
          <p:cNvPr id="25"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15">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 name="Straight Connector 17">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4377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srcRect t="15414"/>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p:cNvSpPr>
            <a:spLocks noGrp="1"/>
          </p:cNvSpPr>
          <p:nvPr>
            <p:ph type="title"/>
          </p:nvPr>
        </p:nvSpPr>
        <p:spPr>
          <a:xfrm>
            <a:off x="709448" y="1913950"/>
            <a:ext cx="4204137" cy="1342754"/>
          </a:xfrm>
        </p:spPr>
        <p:txBody>
          <a:bodyPr>
            <a:normAutofit/>
          </a:bodyPr>
          <a:lstStyle/>
          <a:p>
            <a:pPr algn="ctr"/>
            <a:r>
              <a:rPr lang="nl-NL" sz="2800"/>
              <a:t>Aspecten van duurzaamheid: productieketen</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525516" y="3417573"/>
            <a:ext cx="4593021" cy="2619839"/>
          </a:xfrm>
        </p:spPr>
        <p:txBody>
          <a:bodyPr anchor="ctr">
            <a:normAutofit/>
          </a:bodyPr>
          <a:lstStyle/>
          <a:p>
            <a:r>
              <a:rPr lang="nl-NL" sz="1800"/>
              <a:t>Elk product in de winkel heeft een aantal productiefasen doorlopen</a:t>
            </a:r>
          </a:p>
          <a:p>
            <a:r>
              <a:rPr lang="nl-NL" sz="1800"/>
              <a:t>Deze productiefasen vormen de voedselproductieketen</a:t>
            </a:r>
          </a:p>
          <a:p>
            <a:r>
              <a:rPr lang="nl-NL" sz="1800"/>
              <a:t>Bij iedere productiefase worden broeikasgassen uitgestoten</a:t>
            </a:r>
          </a:p>
          <a:p>
            <a:r>
              <a:rPr lang="nl-NL" sz="1800"/>
              <a:t>Landbouw is verantwoordelijk voor +/- 40% van de broeikasgasuitstoot van voeding </a:t>
            </a:r>
          </a:p>
        </p:txBody>
      </p:sp>
      <p:pic>
        <p:nvPicPr>
          <p:cNvPr id="5" name="Afbeelding 4"/>
          <p:cNvPicPr>
            <a:picLocks noChangeAspect="1"/>
          </p:cNvPicPr>
          <p:nvPr/>
        </p:nvPicPr>
        <p:blipFill>
          <a:blip r:embed="rId4"/>
          <a:stretch>
            <a:fillRect/>
          </a:stretch>
        </p:blipFill>
        <p:spPr>
          <a:xfrm>
            <a:off x="0" y="6165669"/>
            <a:ext cx="2169840" cy="692331"/>
          </a:xfrm>
          <a:prstGeom prst="rect">
            <a:avLst/>
          </a:prstGeom>
        </p:spPr>
      </p:pic>
    </p:spTree>
    <p:extLst>
      <p:ext uri="{BB962C8B-B14F-4D97-AF65-F5344CB8AC3E}">
        <p14:creationId xmlns:p14="http://schemas.microsoft.com/office/powerpoint/2010/main" val="313228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rotWithShape="1">
          <a:blip r:embed="rId3">
            <a:alphaModFix/>
          </a:blip>
          <a:srcRect l="5098" r="5336"/>
          <a:stretch/>
        </p:blipFill>
        <p:spPr>
          <a:xfrm>
            <a:off x="6083786" y="-168318"/>
            <a:ext cx="6261330" cy="3932313"/>
          </a:xfrm>
          <a:prstGeom prst="rect">
            <a:avLst/>
          </a:prstGeom>
          <a:effectLst>
            <a:softEdge rad="533400"/>
          </a:effectLst>
        </p:spPr>
      </p:pic>
      <p:pic>
        <p:nvPicPr>
          <p:cNvPr id="4" name="Afbeelding 3"/>
          <p:cNvPicPr>
            <a:picLocks noChangeAspect="1"/>
          </p:cNvPicPr>
          <p:nvPr/>
        </p:nvPicPr>
        <p:blipFill rotWithShape="1">
          <a:blip r:embed="rId4"/>
          <a:srcRect l="11673" r="5488"/>
          <a:stretch/>
        </p:blipFill>
        <p:spPr>
          <a:xfrm>
            <a:off x="6089904" y="2487168"/>
            <a:ext cx="6263640" cy="4215384"/>
          </a:xfrm>
          <a:prstGeom prst="rect">
            <a:avLst/>
          </a:prstGeom>
          <a:effectLst>
            <a:softEdge rad="533400"/>
          </a:effectLst>
        </p:spPr>
      </p:pic>
      <p:sp>
        <p:nvSpPr>
          <p:cNvPr id="2" name="Titel 1"/>
          <p:cNvSpPr>
            <a:spLocks noGrp="1"/>
          </p:cNvSpPr>
          <p:nvPr>
            <p:ph type="title"/>
          </p:nvPr>
        </p:nvSpPr>
        <p:spPr>
          <a:xfrm>
            <a:off x="804998" y="798445"/>
            <a:ext cx="4803636" cy="1311664"/>
          </a:xfrm>
        </p:spPr>
        <p:txBody>
          <a:bodyPr>
            <a:normAutofit/>
          </a:bodyPr>
          <a:lstStyle/>
          <a:p>
            <a:r>
              <a:rPr lang="nl-NL" sz="3100">
                <a:solidFill>
                  <a:srgbClr val="000000"/>
                </a:solidFill>
              </a:rPr>
              <a:t>Aspecten van duurzaamheid: klimaatverandering</a:t>
            </a:r>
          </a:p>
        </p:txBody>
      </p:sp>
      <p:sp>
        <p:nvSpPr>
          <p:cNvPr id="3" name="Tijdelijke aanduiding voor inhoud 2"/>
          <p:cNvSpPr>
            <a:spLocks noGrp="1"/>
          </p:cNvSpPr>
          <p:nvPr>
            <p:ph idx="1"/>
          </p:nvPr>
        </p:nvSpPr>
        <p:spPr>
          <a:xfrm>
            <a:off x="804997" y="2272143"/>
            <a:ext cx="4803637" cy="3788830"/>
          </a:xfrm>
        </p:spPr>
        <p:txBody>
          <a:bodyPr anchor="ctr">
            <a:normAutofit/>
          </a:bodyPr>
          <a:lstStyle/>
          <a:p>
            <a:r>
              <a:rPr lang="nl-NL" sz="2000">
                <a:solidFill>
                  <a:srgbClr val="000000"/>
                </a:solidFill>
              </a:rPr>
              <a:t>Bij het maken en transporteren van voeding wordt energie verbruikt</a:t>
            </a:r>
          </a:p>
          <a:p>
            <a:r>
              <a:rPr lang="nl-NL" sz="2000">
                <a:solidFill>
                  <a:srgbClr val="000000"/>
                </a:solidFill>
              </a:rPr>
              <a:t>Denk aan verwarmen, koelen en vriezen</a:t>
            </a:r>
          </a:p>
          <a:p>
            <a:r>
              <a:rPr lang="nl-NL" sz="2000">
                <a:solidFill>
                  <a:srgbClr val="000000"/>
                </a:solidFill>
              </a:rPr>
              <a:t>Brandstoffen als gas, olie en kolen worden gebruikt voor deze energie </a:t>
            </a:r>
          </a:p>
          <a:p>
            <a:r>
              <a:rPr lang="nl-NL" sz="2000">
                <a:solidFill>
                  <a:srgbClr val="000000"/>
                </a:solidFill>
              </a:rPr>
              <a:t>Het gebruik van kunstmest en het houden van vee komen broeikasgassen vrij</a:t>
            </a:r>
          </a:p>
          <a:p>
            <a:r>
              <a:rPr lang="nl-NL" sz="2000">
                <a:solidFill>
                  <a:srgbClr val="000000"/>
                </a:solidFill>
              </a:rPr>
              <a:t>Broeikasgassen dragen bij aan de klimaatverandering </a:t>
            </a:r>
          </a:p>
        </p:txBody>
      </p:sp>
      <p:pic>
        <p:nvPicPr>
          <p:cNvPr id="6" name="Afbeelding 5"/>
          <p:cNvPicPr>
            <a:picLocks noChangeAspect="1"/>
          </p:cNvPicPr>
          <p:nvPr/>
        </p:nvPicPr>
        <p:blipFill>
          <a:blip r:embed="rId5"/>
          <a:stretch>
            <a:fillRect/>
          </a:stretch>
        </p:blipFill>
        <p:spPr>
          <a:xfrm>
            <a:off x="0" y="6165669"/>
            <a:ext cx="2169840" cy="692331"/>
          </a:xfrm>
          <a:prstGeom prst="rect">
            <a:avLst/>
          </a:prstGeom>
        </p:spPr>
      </p:pic>
    </p:spTree>
    <p:extLst>
      <p:ext uri="{BB962C8B-B14F-4D97-AF65-F5344CB8AC3E}">
        <p14:creationId xmlns:p14="http://schemas.microsoft.com/office/powerpoint/2010/main" val="684147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55320" y="365125"/>
            <a:ext cx="5120114" cy="1692794"/>
          </a:xfrm>
        </p:spPr>
        <p:txBody>
          <a:bodyPr>
            <a:normAutofit/>
          </a:bodyPr>
          <a:lstStyle/>
          <a:p>
            <a:r>
              <a:rPr lang="nl-NL" sz="3700"/>
              <a:t>Aspecten van duurzaamheid: waterverbruik</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655321" y="2575034"/>
            <a:ext cx="5120113" cy="3462228"/>
          </a:xfrm>
        </p:spPr>
        <p:txBody>
          <a:bodyPr>
            <a:normAutofit/>
          </a:bodyPr>
          <a:lstStyle/>
          <a:p>
            <a:r>
              <a:rPr lang="nl-NL" sz="1800"/>
              <a:t>Er is water nodig om voedsel te verbouwen</a:t>
            </a:r>
          </a:p>
          <a:p>
            <a:r>
              <a:rPr lang="nl-NL" sz="1800"/>
              <a:t>Ongeveer de helft van ons totale zoetwatergebruik wordt gebruikt voor het verbouwen van voedsel</a:t>
            </a:r>
          </a:p>
          <a:p>
            <a:r>
              <a:rPr lang="nl-NL" sz="1800"/>
              <a:t>Dit veroorzaakt vooral in droge, warme landen voor problemen</a:t>
            </a:r>
          </a:p>
        </p:txBody>
      </p:sp>
      <p:pic>
        <p:nvPicPr>
          <p:cNvPr id="4" name="Afbeelding 3"/>
          <p:cNvPicPr>
            <a:picLocks noChangeAspect="1"/>
          </p:cNvPicPr>
          <p:nvPr/>
        </p:nvPicPr>
        <p:blipFill rotWithShape="1">
          <a:blip r:embed="rId3"/>
          <a:srcRect l="14777" r="24006"/>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5" name="Afbeelding 4"/>
          <p:cNvPicPr>
            <a:picLocks noChangeAspect="1"/>
          </p:cNvPicPr>
          <p:nvPr/>
        </p:nvPicPr>
        <p:blipFill>
          <a:blip r:embed="rId4"/>
          <a:stretch>
            <a:fillRect/>
          </a:stretch>
        </p:blipFill>
        <p:spPr>
          <a:xfrm>
            <a:off x="0" y="6165669"/>
            <a:ext cx="2169840" cy="692331"/>
          </a:xfrm>
          <a:prstGeom prst="rect">
            <a:avLst/>
          </a:prstGeom>
        </p:spPr>
      </p:pic>
    </p:spTree>
    <p:extLst>
      <p:ext uri="{BB962C8B-B14F-4D97-AF65-F5344CB8AC3E}">
        <p14:creationId xmlns:p14="http://schemas.microsoft.com/office/powerpoint/2010/main" val="2412953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F9CAF0A9-7D1F-A64B-AAF4-8B7ED77B7474}"/>
              </a:ext>
            </a:extLst>
          </p:cNvPr>
          <p:cNvPicPr>
            <a:picLocks noChangeAspect="1"/>
          </p:cNvPicPr>
          <p:nvPr/>
        </p:nvPicPr>
        <p:blipFill>
          <a:blip r:embed="rId2"/>
          <a:stretch>
            <a:fillRect/>
          </a:stretch>
        </p:blipFill>
        <p:spPr>
          <a:xfrm>
            <a:off x="4125235" y="643466"/>
            <a:ext cx="3941529" cy="5571067"/>
          </a:xfrm>
          <a:prstGeom prst="rect">
            <a:avLst/>
          </a:prstGeom>
        </p:spPr>
      </p:pic>
    </p:spTree>
    <p:extLst>
      <p:ext uri="{BB962C8B-B14F-4D97-AF65-F5344CB8AC3E}">
        <p14:creationId xmlns:p14="http://schemas.microsoft.com/office/powerpoint/2010/main" val="3027142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4C3103B-AE2E-41DA-8805-65F1A948F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E3BC0C31-69A7-4200-9AFE-927230E1E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947FCFC-E859-8446-9116-C44E99ADCB06}"/>
              </a:ext>
            </a:extLst>
          </p:cNvPr>
          <p:cNvSpPr>
            <a:spLocks noGrp="1"/>
          </p:cNvSpPr>
          <p:nvPr>
            <p:ph type="title"/>
          </p:nvPr>
        </p:nvSpPr>
        <p:spPr>
          <a:xfrm>
            <a:off x="1158240" y="4894262"/>
            <a:ext cx="10307952" cy="1325563"/>
          </a:xfrm>
        </p:spPr>
        <p:txBody>
          <a:bodyPr>
            <a:normAutofit/>
          </a:bodyPr>
          <a:lstStyle/>
          <a:p>
            <a:r>
              <a:rPr lang="nl-NL" dirty="0"/>
              <a:t>Duurzaam verpakken</a:t>
            </a:r>
          </a:p>
        </p:txBody>
      </p:sp>
      <p:sp>
        <p:nvSpPr>
          <p:cNvPr id="3" name="Tijdelijke aanduiding voor inhoud 2">
            <a:extLst>
              <a:ext uri="{FF2B5EF4-FFF2-40B4-BE49-F238E27FC236}">
                <a16:creationId xmlns:a16="http://schemas.microsoft.com/office/drawing/2014/main" id="{F8F34825-E9F2-6248-867C-1B7480496B63}"/>
              </a:ext>
            </a:extLst>
          </p:cNvPr>
          <p:cNvSpPr>
            <a:spLocks noGrp="1"/>
          </p:cNvSpPr>
          <p:nvPr>
            <p:ph idx="1"/>
          </p:nvPr>
        </p:nvSpPr>
        <p:spPr>
          <a:xfrm>
            <a:off x="1161288" y="701019"/>
            <a:ext cx="6484094" cy="3382247"/>
          </a:xfrm>
        </p:spPr>
        <p:txBody>
          <a:bodyPr anchor="ctr">
            <a:normAutofit/>
          </a:bodyPr>
          <a:lstStyle/>
          <a:p>
            <a:r>
              <a:rPr lang="nl-NL" sz="2000"/>
              <a:t>Het ontwikkelen van succesvolle duurzame verpakkingen vraagt ook dat je bijvoorbeeld kijkt naar het verpakkingsproces en de logistiek, naar het aankoop- en weggooigedrag van je klanten en naar de verpakkings- en duurzaamheidsstrategie van jouw bedrijf. </a:t>
            </a:r>
          </a:p>
        </p:txBody>
      </p:sp>
      <p:cxnSp>
        <p:nvCxnSpPr>
          <p:cNvPr id="12" name="Straight Connector 11">
            <a:extLst>
              <a:ext uri="{FF2B5EF4-FFF2-40B4-BE49-F238E27FC236}">
                <a16:creationId xmlns:a16="http://schemas.microsoft.com/office/drawing/2014/main" id="{45B5AFC7-2F07-4F7B-9151-E45D7548D8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CB1340FC-C4E2-4CD5-9BCA-7A022E8B4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99996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836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fbeelding 5"/>
          <p:cNvPicPr>
            <a:picLocks noChangeAspect="1"/>
          </p:cNvPicPr>
          <p:nvPr/>
        </p:nvPicPr>
        <p:blipFill rotWithShape="1">
          <a:blip r:embed="rId2"/>
          <a:srcRect t="7129" r="3" b="3"/>
          <a:stretch/>
        </p:blipFill>
        <p:spPr>
          <a:xfrm>
            <a:off x="8529321" y="10"/>
            <a:ext cx="3662680" cy="3401558"/>
          </a:xfrm>
          <a:custGeom>
            <a:avLst/>
            <a:gdLst>
              <a:gd name="connsiteX0" fmla="*/ 0 w 3662680"/>
              <a:gd name="connsiteY0" fmla="*/ 0 h 3401568"/>
              <a:gd name="connsiteX1" fmla="*/ 3662680 w 3662680"/>
              <a:gd name="connsiteY1" fmla="*/ 0 h 3401568"/>
              <a:gd name="connsiteX2" fmla="*/ 3662680 w 3662680"/>
              <a:gd name="connsiteY2" fmla="*/ 3401568 h 3401568"/>
              <a:gd name="connsiteX3" fmla="*/ 774527 w 3662680"/>
              <a:gd name="connsiteY3" fmla="*/ 3401568 h 3401568"/>
              <a:gd name="connsiteX4" fmla="*/ 769892 w 3662680"/>
              <a:gd name="connsiteY4" fmla="*/ 3133175 h 3401568"/>
              <a:gd name="connsiteX5" fmla="*/ 104445 w 3662680"/>
              <a:gd name="connsiteY5" fmla="*/ 215033 h 34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5" name="Afbeelding 4"/>
          <p:cNvPicPr>
            <a:picLocks noChangeAspect="1"/>
          </p:cNvPicPr>
          <p:nvPr/>
        </p:nvPicPr>
        <p:blipFill rotWithShape="1">
          <a:blip r:embed="rId3"/>
          <a:srcRect t="9669" r="-3" b="7729"/>
          <a:stretch/>
        </p:blipFill>
        <p:spPr>
          <a:xfrm>
            <a:off x="5115314" y="10"/>
            <a:ext cx="4118110" cy="3401558"/>
          </a:xfrm>
          <a:custGeom>
            <a:avLst/>
            <a:gdLst>
              <a:gd name="connsiteX0" fmla="*/ 0 w 4118110"/>
              <a:gd name="connsiteY0" fmla="*/ 0 h 3401568"/>
              <a:gd name="connsiteX1" fmla="*/ 3343575 w 4118110"/>
              <a:gd name="connsiteY1" fmla="*/ 0 h 3401568"/>
              <a:gd name="connsiteX2" fmla="*/ 3448028 w 4118110"/>
              <a:gd name="connsiteY2" fmla="*/ 215050 h 3401568"/>
              <a:gd name="connsiteX3" fmla="*/ 4113475 w 4118110"/>
              <a:gd name="connsiteY3" fmla="*/ 3133192 h 3401568"/>
              <a:gd name="connsiteX4" fmla="*/ 4118110 w 4118110"/>
              <a:gd name="connsiteY4" fmla="*/ 3401568 h 3401568"/>
              <a:gd name="connsiteX5" fmla="*/ 801224 w 4118110"/>
              <a:gd name="connsiteY5" fmla="*/ 3401568 h 3401568"/>
              <a:gd name="connsiteX6" fmla="*/ 797493 w 4118110"/>
              <a:gd name="connsiteY6" fmla="*/ 3185579 h 3401568"/>
              <a:gd name="connsiteX7" fmla="*/ 22579 w 4118110"/>
              <a:gd name="connsiteY7" fmla="*/ 42066 h 34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4" name="Afbeelding 3"/>
          <p:cNvPicPr>
            <a:picLocks noChangeAspect="1"/>
          </p:cNvPicPr>
          <p:nvPr/>
        </p:nvPicPr>
        <p:blipFill rotWithShape="1">
          <a:blip r:embed="rId4"/>
          <a:srcRect l="2722" r="7457" b="-1"/>
          <a:stretch/>
        </p:blipFill>
        <p:spPr>
          <a:xfrm>
            <a:off x="5168353" y="3456432"/>
            <a:ext cx="7023646" cy="3401568"/>
          </a:xfrm>
          <a:custGeom>
            <a:avLst/>
            <a:gdLst>
              <a:gd name="connsiteX0" fmla="*/ 749132 w 7023646"/>
              <a:gd name="connsiteY0" fmla="*/ 0 h 3401568"/>
              <a:gd name="connsiteX1" fmla="*/ 7023646 w 7023646"/>
              <a:gd name="connsiteY1" fmla="*/ 0 h 3401568"/>
              <a:gd name="connsiteX2" fmla="*/ 7023646 w 7023646"/>
              <a:gd name="connsiteY2" fmla="*/ 3401568 h 3401568"/>
              <a:gd name="connsiteX3" fmla="*/ 0 w 7023646"/>
              <a:gd name="connsiteY3" fmla="*/ 3401568 h 3401568"/>
              <a:gd name="connsiteX4" fmla="*/ 79008 w 7023646"/>
              <a:gd name="connsiteY4" fmla="*/ 3238906 h 3401568"/>
              <a:gd name="connsiteX5" fmla="*/ 749563 w 7023646"/>
              <a:gd name="connsiteY5" fmla="*/ 24956 h 340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3" name="Freeform: Shape 12">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448056" y="685800"/>
            <a:ext cx="4922338" cy="1325563"/>
          </a:xfrm>
        </p:spPr>
        <p:txBody>
          <a:bodyPr>
            <a:normAutofit/>
          </a:bodyPr>
          <a:lstStyle/>
          <a:p>
            <a:r>
              <a:rPr lang="nl-NL" sz="3400" dirty="0"/>
              <a:t>Verpakkingen</a:t>
            </a:r>
          </a:p>
        </p:txBody>
      </p:sp>
      <p:sp>
        <p:nvSpPr>
          <p:cNvPr id="17" name="Rectangle 16">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448056" y="2514600"/>
            <a:ext cx="4922338" cy="3666744"/>
          </a:xfrm>
        </p:spPr>
        <p:txBody>
          <a:bodyPr>
            <a:normAutofit/>
          </a:bodyPr>
          <a:lstStyle/>
          <a:p>
            <a:r>
              <a:rPr lang="nl-NL" sz="2000" dirty="0"/>
              <a:t>Duurzame verpakkingen als  markteringsstrategie? </a:t>
            </a:r>
          </a:p>
          <a:p>
            <a:r>
              <a:rPr lang="nl-NL" sz="2000" dirty="0">
                <a:hlinkClick r:id="rId5"/>
              </a:rPr>
              <a:t>https://www.voordewereldvanmorgen.nl/duurzame-blogs/5x-innovatieve-verpakkingen</a:t>
            </a:r>
            <a:endParaRPr lang="nl-NL" sz="2000" dirty="0"/>
          </a:p>
          <a:p>
            <a:r>
              <a:rPr lang="nl-NL" sz="2000" dirty="0">
                <a:hlinkClick r:id="rId6"/>
              </a:rPr>
              <a:t>https://www.ah.nl/over-ah/duurzaamheid/verpakkingen</a:t>
            </a:r>
            <a:endParaRPr lang="nl-NL" sz="2000" dirty="0"/>
          </a:p>
          <a:p>
            <a:r>
              <a:rPr lang="nl-NL" sz="2000" dirty="0"/>
              <a:t>Link voedselverspilling en verpakkingen.</a:t>
            </a:r>
          </a:p>
        </p:txBody>
      </p:sp>
    </p:spTree>
    <p:extLst>
      <p:ext uri="{BB962C8B-B14F-4D97-AF65-F5344CB8AC3E}">
        <p14:creationId xmlns:p14="http://schemas.microsoft.com/office/powerpoint/2010/main" val="2572534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C68A55F-7B32-44D8-AEE5-1AF405326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55320" y="429030"/>
            <a:ext cx="2834640" cy="5457589"/>
          </a:xfrm>
        </p:spPr>
        <p:txBody>
          <a:bodyPr anchor="ctr">
            <a:normAutofit/>
          </a:bodyPr>
          <a:lstStyle/>
          <a:p>
            <a:r>
              <a:rPr lang="nl-NL" sz="2800" b="1"/>
              <a:t>Innovatie in de voedingsindustrie</a:t>
            </a:r>
            <a:br>
              <a:rPr lang="nl-NL" sz="2800" b="1"/>
            </a:br>
            <a:endParaRPr lang="nl-NL" sz="2800"/>
          </a:p>
        </p:txBody>
      </p:sp>
      <p:sp>
        <p:nvSpPr>
          <p:cNvPr id="12" name="Rectangle 11">
            <a:extLst>
              <a:ext uri="{FF2B5EF4-FFF2-40B4-BE49-F238E27FC236}">
                <a16:creationId xmlns:a16="http://schemas.microsoft.com/office/drawing/2014/main" id="{CD1AAA2C-FBBE-42AA-B869-31D524B76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320" y="6112341"/>
            <a:ext cx="10835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5F937BBF-9326-4230-AB1B-F1795E350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45208" y="4686084"/>
            <a:ext cx="54864" cy="2834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Tijdelijke aanduiding voor inhoud 2">
            <a:extLst>
              <a:ext uri="{FF2B5EF4-FFF2-40B4-BE49-F238E27FC236}">
                <a16:creationId xmlns:a16="http://schemas.microsoft.com/office/drawing/2014/main" id="{860E8B29-BC70-4E85-B6CA-FEA4303BD02F}"/>
              </a:ext>
            </a:extLst>
          </p:cNvPr>
          <p:cNvGraphicFramePr>
            <a:graphicFrameLocks noGrp="1"/>
          </p:cNvGraphicFramePr>
          <p:nvPr>
            <p:ph idx="1"/>
            <p:extLst>
              <p:ext uri="{D42A27DB-BD31-4B8C-83A1-F6EECF244321}">
                <p14:modId xmlns:p14="http://schemas.microsoft.com/office/powerpoint/2010/main" val="1584749357"/>
              </p:ext>
            </p:extLst>
          </p:nvPr>
        </p:nvGraphicFramePr>
        <p:xfrm>
          <a:off x="4041648" y="429030"/>
          <a:ext cx="7452360" cy="5459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6383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Cloud, foto shutterstock">
            <a:extLst>
              <a:ext uri="{FF2B5EF4-FFF2-40B4-BE49-F238E27FC236}">
                <a16:creationId xmlns:a16="http://schemas.microsoft.com/office/drawing/2014/main" id="{3EA7108D-38FA-FB43-A41E-6668F68178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48" r="4307"/>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047DB201-A805-2547-B8DF-22F1BDA02A2E}"/>
              </a:ext>
            </a:extLst>
          </p:cNvPr>
          <p:cNvSpPr>
            <a:spLocks noGrp="1"/>
          </p:cNvSpPr>
          <p:nvPr>
            <p:ph type="title"/>
          </p:nvPr>
        </p:nvSpPr>
        <p:spPr>
          <a:xfrm>
            <a:off x="709448" y="1913950"/>
            <a:ext cx="4204137" cy="1342754"/>
          </a:xfrm>
        </p:spPr>
        <p:txBody>
          <a:bodyPr>
            <a:normAutofit/>
          </a:bodyPr>
          <a:lstStyle/>
          <a:p>
            <a:pPr algn="ctr"/>
            <a:r>
              <a:rPr lang="nl-NL" sz="3600" dirty="0"/>
              <a:t>Voorbeelden</a:t>
            </a:r>
            <a:br>
              <a:rPr lang="nl-NL" sz="3600" dirty="0"/>
            </a:br>
            <a:r>
              <a:rPr lang="nl-NL" sz="3600" dirty="0"/>
              <a:t>SMART Industrie</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a:extLst>
              <a:ext uri="{FF2B5EF4-FFF2-40B4-BE49-F238E27FC236}">
                <a16:creationId xmlns:a16="http://schemas.microsoft.com/office/drawing/2014/main" id="{307B99F2-E488-E04F-9398-2CED933F01CE}"/>
              </a:ext>
            </a:extLst>
          </p:cNvPr>
          <p:cNvSpPr>
            <a:spLocks noGrp="1"/>
          </p:cNvSpPr>
          <p:nvPr>
            <p:ph idx="1"/>
          </p:nvPr>
        </p:nvSpPr>
        <p:spPr>
          <a:xfrm>
            <a:off x="525516" y="3417573"/>
            <a:ext cx="4593021" cy="2619839"/>
          </a:xfrm>
        </p:spPr>
        <p:txBody>
          <a:bodyPr anchor="ctr">
            <a:normAutofit/>
          </a:bodyPr>
          <a:lstStyle/>
          <a:p>
            <a:r>
              <a:rPr lang="nl-NL" altLang="nl-NL" sz="1800">
                <a:latin typeface="Arial" panose="020B0604020202020204" pitchFamily="34" charset="0"/>
                <a:cs typeface="Arial" panose="020B0604020202020204" pitchFamily="34" charset="0"/>
              </a:rPr>
              <a:t>De digitalisering van de productiesectoren neemt wereldwijd toe en heeft zelfs zo'n grote impact dat het al de vierde industriële revolutie wordt genoemd. Ook de bedrijven in de voedingsindustrie hebben te maken met nieuwe ontwikkelingen op o.a. het gebied van big data, robotica, mobiel internet en 3D-printing</a:t>
            </a:r>
            <a:endParaRPr lang="nl-NL" altLang="nl-NL" sz="1800">
              <a:latin typeface="Arial" panose="020B0604020202020204" pitchFamily="34" charset="0"/>
            </a:endParaRPr>
          </a:p>
          <a:p>
            <a:endParaRPr lang="nl-NL" sz="1800"/>
          </a:p>
        </p:txBody>
      </p:sp>
      <p:pic>
        <p:nvPicPr>
          <p:cNvPr id="5" name="Afbeelding 4">
            <a:extLst>
              <a:ext uri="{FF2B5EF4-FFF2-40B4-BE49-F238E27FC236}">
                <a16:creationId xmlns:a16="http://schemas.microsoft.com/office/drawing/2014/main" id="{A4B99C1F-CF01-6E49-B7BF-8AD32DD1C6C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hthoek 5">
            <a:extLst>
              <a:ext uri="{FF2B5EF4-FFF2-40B4-BE49-F238E27FC236}">
                <a16:creationId xmlns:a16="http://schemas.microsoft.com/office/drawing/2014/main" id="{B92F29C4-96E8-2142-B572-F088FA855892}"/>
              </a:ext>
            </a:extLst>
          </p:cNvPr>
          <p:cNvSpPr/>
          <p:nvPr/>
        </p:nvSpPr>
        <p:spPr>
          <a:xfrm>
            <a:off x="3777205" y="581487"/>
            <a:ext cx="6096000" cy="369332"/>
          </a:xfrm>
          <a:prstGeom prst="rect">
            <a:avLst/>
          </a:prstGeom>
        </p:spPr>
        <p:txBody>
          <a:bodyPr>
            <a:spAutoFit/>
          </a:bodyPr>
          <a:lstStyle/>
          <a:p>
            <a:endParaRPr lang="nl-NL" dirty="0"/>
          </a:p>
        </p:txBody>
      </p:sp>
      <p:pic>
        <p:nvPicPr>
          <p:cNvPr id="10" name="Afbeelding 9">
            <a:extLst>
              <a:ext uri="{FF2B5EF4-FFF2-40B4-BE49-F238E27FC236}">
                <a16:creationId xmlns:a16="http://schemas.microsoft.com/office/drawing/2014/main" id="{9A58F43F-3F55-A44D-B810-8059FE0D85D8}"/>
              </a:ext>
            </a:extLst>
          </p:cNvPr>
          <p:cNvPicPr>
            <a:picLocks noChangeAspect="1"/>
          </p:cNvPicPr>
          <p:nvPr/>
        </p:nvPicPr>
        <p:blipFill>
          <a:blip r:embed="rId3"/>
          <a:stretch>
            <a:fillRect/>
          </a:stretch>
        </p:blipFill>
        <p:spPr>
          <a:xfrm>
            <a:off x="0" y="324092"/>
            <a:ext cx="12192000" cy="6858000"/>
          </a:xfrm>
          <a:prstGeom prst="rect">
            <a:avLst/>
          </a:prstGeom>
        </p:spPr>
      </p:pic>
      <p:sp>
        <p:nvSpPr>
          <p:cNvPr id="7" name="Rechthoek 6">
            <a:extLst>
              <a:ext uri="{FF2B5EF4-FFF2-40B4-BE49-F238E27FC236}">
                <a16:creationId xmlns:a16="http://schemas.microsoft.com/office/drawing/2014/main" id="{5FCFA226-0ADF-E344-86A3-D40756D06D96}"/>
              </a:ext>
            </a:extLst>
          </p:cNvPr>
          <p:cNvSpPr/>
          <p:nvPr/>
        </p:nvSpPr>
        <p:spPr>
          <a:xfrm>
            <a:off x="1739704" y="6047568"/>
            <a:ext cx="6096000" cy="923330"/>
          </a:xfrm>
          <a:prstGeom prst="rect">
            <a:avLst/>
          </a:prstGeom>
        </p:spPr>
        <p:txBody>
          <a:bodyPr>
            <a:spAutoFit/>
          </a:bodyPr>
          <a:lstStyle/>
          <a:p>
            <a:r>
              <a:rPr lang="nl-NL" dirty="0">
                <a:hlinkClick r:id="rId4"/>
              </a:rPr>
              <a:t>https://www.groenkennisnet.nl/nl/groenkennisnet/dossier/dossier-innovatie-in-de-voedingsindustrie.htm</a:t>
            </a:r>
            <a:endParaRPr lang="nl-NL" dirty="0"/>
          </a:p>
          <a:p>
            <a:endParaRPr lang="nl-NL" dirty="0"/>
          </a:p>
        </p:txBody>
      </p:sp>
    </p:spTree>
    <p:extLst>
      <p:ext uri="{BB962C8B-B14F-4D97-AF65-F5344CB8AC3E}">
        <p14:creationId xmlns:p14="http://schemas.microsoft.com/office/powerpoint/2010/main" val="3209272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Tijdelijke aanduiding voor inhoud 10"/>
          <p:cNvPicPr>
            <a:picLocks noGrp="1" noChangeAspect="1"/>
          </p:cNvPicPr>
          <p:nvPr>
            <p:ph idx="1"/>
          </p:nvPr>
        </p:nvPicPr>
        <p:blipFill rotWithShape="1">
          <a:blip r:embed="rId2"/>
          <a:srcRect r="10221" b="-1"/>
          <a:stretch/>
        </p:blipFill>
        <p:spPr>
          <a:xfrm>
            <a:off x="-1" y="10"/>
            <a:ext cx="12192000" cy="6857990"/>
          </a:xfrm>
          <a:prstGeom prst="rect">
            <a:avLst/>
          </a:prstGeom>
        </p:spPr>
      </p:pic>
      <p:sp>
        <p:nvSpPr>
          <p:cNvPr id="1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F8DB2CEB-0BA8-7A41-8CD7-098D0C9BC825}"/>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err="1"/>
              <a:t>Voorbeelden</a:t>
            </a:r>
            <a:r>
              <a:rPr lang="en-US" sz="3600" dirty="0"/>
              <a:t> </a:t>
            </a:r>
            <a:r>
              <a:rPr lang="en-US" sz="3600" dirty="0" err="1"/>
              <a:t>verpakkingen</a:t>
            </a:r>
            <a:endParaRPr lang="en-US" sz="3600" dirty="0"/>
          </a:p>
        </p:txBody>
      </p:sp>
      <p:cxnSp>
        <p:nvCxnSpPr>
          <p:cNvPr id="21" name="Straight Connector 2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Rechthoek 4">
            <a:extLst>
              <a:ext uri="{FF2B5EF4-FFF2-40B4-BE49-F238E27FC236}">
                <a16:creationId xmlns:a16="http://schemas.microsoft.com/office/drawing/2014/main" id="{26DB660F-7361-6747-B48B-CC24F0CFDECE}"/>
              </a:ext>
            </a:extLst>
          </p:cNvPr>
          <p:cNvSpPr/>
          <p:nvPr/>
        </p:nvSpPr>
        <p:spPr>
          <a:xfrm>
            <a:off x="525516" y="3417573"/>
            <a:ext cx="4593021" cy="2619839"/>
          </a:xfrm>
          <a:prstGeom prst="rect">
            <a:avLst/>
          </a:prstGeom>
        </p:spPr>
        <p:txBody>
          <a:bodyPr vert="horz" lIns="91440" tIns="45720" rIns="91440" bIns="45720" rtlCol="0" anchor="ctr">
            <a:normAutofit/>
          </a:bodyPr>
          <a:lstStyle/>
          <a:p>
            <a:pPr>
              <a:lnSpc>
                <a:spcPct val="90000"/>
              </a:lnSpc>
              <a:spcAft>
                <a:spcPts val="600"/>
              </a:spcAft>
            </a:pPr>
            <a:r>
              <a:rPr lang="en-US" dirty="0"/>
              <a:t>De </a:t>
            </a:r>
            <a:r>
              <a:rPr lang="en-US" dirty="0" err="1"/>
              <a:t>verpakking</a:t>
            </a:r>
            <a:r>
              <a:rPr lang="en-US" dirty="0"/>
              <a:t> </a:t>
            </a:r>
            <a:r>
              <a:rPr lang="en-US" dirty="0" err="1"/>
              <a:t>biedt</a:t>
            </a:r>
            <a:r>
              <a:rPr lang="en-US" dirty="0"/>
              <a:t> </a:t>
            </a:r>
            <a:r>
              <a:rPr lang="en-US" dirty="0" err="1"/>
              <a:t>meer</a:t>
            </a:r>
            <a:r>
              <a:rPr lang="en-US" dirty="0"/>
              <a:t> dan </a:t>
            </a:r>
            <a:r>
              <a:rPr lang="en-US" dirty="0" err="1"/>
              <a:t>alleen</a:t>
            </a:r>
            <a:r>
              <a:rPr lang="en-US" dirty="0"/>
              <a:t> de </a:t>
            </a:r>
            <a:r>
              <a:rPr lang="en-US" dirty="0" err="1"/>
              <a:t>bescherming</a:t>
            </a:r>
            <a:r>
              <a:rPr lang="en-US" dirty="0"/>
              <a:t> van </a:t>
            </a:r>
            <a:r>
              <a:rPr lang="en-US" dirty="0" err="1"/>
              <a:t>een</a:t>
            </a:r>
            <a:r>
              <a:rPr lang="en-US" dirty="0"/>
              <a:t> product. Het </a:t>
            </a:r>
            <a:r>
              <a:rPr lang="en-US" dirty="0" err="1"/>
              <a:t>mondiale</a:t>
            </a:r>
            <a:r>
              <a:rPr lang="en-US" dirty="0"/>
              <a:t> </a:t>
            </a:r>
            <a:r>
              <a:rPr lang="en-US" dirty="0" err="1"/>
              <a:t>afvaldilemma</a:t>
            </a:r>
            <a:r>
              <a:rPr lang="en-US" dirty="0"/>
              <a:t>, de </a:t>
            </a:r>
            <a:r>
              <a:rPr lang="en-US" dirty="0" err="1"/>
              <a:t>toenemende</a:t>
            </a:r>
            <a:r>
              <a:rPr lang="en-US" dirty="0"/>
              <a:t> </a:t>
            </a:r>
            <a:r>
              <a:rPr lang="en-US" dirty="0" err="1"/>
              <a:t>vraag</a:t>
            </a:r>
            <a:r>
              <a:rPr lang="en-US" dirty="0"/>
              <a:t> </a:t>
            </a:r>
            <a:r>
              <a:rPr lang="en-US" dirty="0" err="1"/>
              <a:t>naar</a:t>
            </a:r>
            <a:r>
              <a:rPr lang="en-US" dirty="0"/>
              <a:t> </a:t>
            </a:r>
            <a:r>
              <a:rPr lang="en-US" dirty="0" err="1"/>
              <a:t>vers</a:t>
            </a:r>
            <a:r>
              <a:rPr lang="en-US" dirty="0"/>
              <a:t> </a:t>
            </a:r>
            <a:r>
              <a:rPr lang="en-US" dirty="0" err="1"/>
              <a:t>eten</a:t>
            </a:r>
            <a:r>
              <a:rPr lang="en-US" dirty="0"/>
              <a:t> </a:t>
            </a:r>
            <a:r>
              <a:rPr lang="en-US" dirty="0" err="1"/>
              <a:t>en</a:t>
            </a:r>
            <a:r>
              <a:rPr lang="en-US" dirty="0"/>
              <a:t> </a:t>
            </a:r>
            <a:r>
              <a:rPr lang="en-US" dirty="0" err="1"/>
              <a:t>uitdagingen</a:t>
            </a:r>
            <a:r>
              <a:rPr lang="en-US" dirty="0"/>
              <a:t> op het </a:t>
            </a:r>
            <a:r>
              <a:rPr lang="en-US" dirty="0" err="1"/>
              <a:t>gebied</a:t>
            </a:r>
            <a:r>
              <a:rPr lang="en-US" dirty="0"/>
              <a:t> van </a:t>
            </a:r>
            <a:r>
              <a:rPr lang="en-US" dirty="0" err="1"/>
              <a:t>vervoer</a:t>
            </a:r>
            <a:r>
              <a:rPr lang="en-US" dirty="0"/>
              <a:t> </a:t>
            </a:r>
            <a:r>
              <a:rPr lang="en-US" dirty="0" err="1"/>
              <a:t>leiden</a:t>
            </a:r>
            <a:r>
              <a:rPr lang="en-US" dirty="0"/>
              <a:t> tot </a:t>
            </a:r>
            <a:r>
              <a:rPr lang="en-US" dirty="0" err="1"/>
              <a:t>veel</a:t>
            </a:r>
            <a:r>
              <a:rPr lang="en-US" dirty="0"/>
              <a:t> </a:t>
            </a:r>
            <a:r>
              <a:rPr lang="en-US" dirty="0" err="1"/>
              <a:t>innovaties</a:t>
            </a:r>
            <a:r>
              <a:rPr lang="en-US" dirty="0"/>
              <a:t> die </a:t>
            </a:r>
            <a:r>
              <a:rPr lang="en-US" dirty="0" err="1"/>
              <a:t>verpakkingen</a:t>
            </a:r>
            <a:r>
              <a:rPr lang="en-US" dirty="0"/>
              <a:t> </a:t>
            </a:r>
            <a:r>
              <a:rPr lang="en-US" dirty="0" err="1"/>
              <a:t>duurzamer</a:t>
            </a:r>
            <a:r>
              <a:rPr lang="en-US" dirty="0"/>
              <a:t> </a:t>
            </a:r>
            <a:r>
              <a:rPr lang="en-US" dirty="0" err="1"/>
              <a:t>en</a:t>
            </a:r>
            <a:r>
              <a:rPr lang="en-US" dirty="0"/>
              <a:t> </a:t>
            </a:r>
            <a:r>
              <a:rPr lang="en-US" dirty="0" err="1"/>
              <a:t>efficiënter</a:t>
            </a:r>
            <a:r>
              <a:rPr lang="en-US" dirty="0"/>
              <a:t> </a:t>
            </a:r>
            <a:r>
              <a:rPr lang="en-US" dirty="0" err="1"/>
              <a:t>maken</a:t>
            </a:r>
            <a:r>
              <a:rPr lang="en-US" dirty="0"/>
              <a:t>.</a:t>
            </a:r>
          </a:p>
          <a:p>
            <a:pPr indent="-228600">
              <a:lnSpc>
                <a:spcPct val="90000"/>
              </a:lnSpc>
              <a:spcAft>
                <a:spcPts val="600"/>
              </a:spcAft>
              <a:buFont typeface="Arial" panose="020B0604020202020204" pitchFamily="34" charset="0"/>
              <a:buChar char="•"/>
            </a:pPr>
            <a:endParaRPr lang="en-US" dirty="0"/>
          </a:p>
        </p:txBody>
      </p:sp>
      <p:sp>
        <p:nvSpPr>
          <p:cNvPr id="7" name="Tijdelijke aanduiding voor inhoud 5"/>
          <p:cNvSpPr txBox="1">
            <a:spLocks/>
          </p:cNvSpPr>
          <p:nvPr/>
        </p:nvSpPr>
        <p:spPr>
          <a:xfrm>
            <a:off x="4028149" y="2160589"/>
            <a:ext cx="4184034" cy="38807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nl-NL" dirty="0"/>
          </a:p>
        </p:txBody>
      </p:sp>
      <p:sp>
        <p:nvSpPr>
          <p:cNvPr id="14" name="Tekstvak 13"/>
          <p:cNvSpPr txBox="1"/>
          <p:nvPr/>
        </p:nvSpPr>
        <p:spPr>
          <a:xfrm>
            <a:off x="7945943" y="2995749"/>
            <a:ext cx="3375200" cy="369332"/>
          </a:xfrm>
          <a:prstGeom prst="rect">
            <a:avLst/>
          </a:prstGeom>
          <a:noFill/>
        </p:spPr>
        <p:txBody>
          <a:bodyPr wrap="square" rtlCol="0">
            <a:spAutoFit/>
          </a:bodyPr>
          <a:lstStyle/>
          <a:p>
            <a:pPr>
              <a:spcAft>
                <a:spcPts val="600"/>
              </a:spcAft>
            </a:pPr>
            <a:r>
              <a:rPr lang="nl-NL" dirty="0">
                <a:latin typeface="Arial" panose="020B0604020202020204" pitchFamily="34" charset="0"/>
                <a:cs typeface="Arial" panose="020B0604020202020204" pitchFamily="34" charset="0"/>
              </a:rPr>
              <a:t>.</a:t>
            </a:r>
            <a:endParaRPr lang="nl-N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7157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E667E521-2ADC-5748-9C4F-AF2FA9306D7A}"/>
              </a:ext>
            </a:extLst>
          </p:cNvPr>
          <p:cNvPicPr>
            <a:picLocks noChangeAspect="1"/>
          </p:cNvPicPr>
          <p:nvPr/>
        </p:nvPicPr>
        <p:blipFill rotWithShape="1">
          <a:blip r:embed="rId2"/>
          <a:srcRect l="1728" r="16049" b="-1"/>
          <a:stretch/>
        </p:blipFill>
        <p:spPr>
          <a:xfrm flipH="1">
            <a:off x="-1" y="10"/>
            <a:ext cx="12192000" cy="6857990"/>
          </a:xfrm>
          <a:prstGeom prst="rect">
            <a:avLst/>
          </a:prstGeom>
        </p:spPr>
      </p:pic>
      <p:sp>
        <p:nvSpPr>
          <p:cNvPr id="12"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5" name="Titel 4">
            <a:extLst>
              <a:ext uri="{FF2B5EF4-FFF2-40B4-BE49-F238E27FC236}">
                <a16:creationId xmlns:a16="http://schemas.microsoft.com/office/drawing/2014/main" id="{F67F8C34-1E37-8C4B-9B1A-65997AC4C796}"/>
              </a:ext>
            </a:extLst>
          </p:cNvPr>
          <p:cNvSpPr>
            <a:spLocks noGrp="1"/>
          </p:cNvSpPr>
          <p:nvPr>
            <p:ph type="title"/>
          </p:nvPr>
        </p:nvSpPr>
        <p:spPr>
          <a:xfrm>
            <a:off x="709448" y="1913950"/>
            <a:ext cx="4204137" cy="1342754"/>
          </a:xfrm>
        </p:spPr>
        <p:txBody>
          <a:bodyPr>
            <a:normAutofit/>
          </a:bodyPr>
          <a:lstStyle/>
          <a:p>
            <a:pPr algn="ctr"/>
            <a:r>
              <a:rPr lang="nl-NL" sz="3600" dirty="0">
                <a:latin typeface="Arial" panose="020B0604020202020204" pitchFamily="34" charset="0"/>
                <a:cs typeface="Arial" panose="020B0604020202020204" pitchFamily="34" charset="0"/>
              </a:rPr>
              <a:t>Voorbeelden</a:t>
            </a:r>
            <a:br>
              <a:rPr lang="nl-NL" sz="3600" dirty="0">
                <a:latin typeface="Arial" panose="020B0604020202020204" pitchFamily="34" charset="0"/>
                <a:cs typeface="Arial" panose="020B0604020202020204" pitchFamily="34" charset="0"/>
              </a:rPr>
            </a:br>
            <a:r>
              <a:rPr lang="nl-NL" sz="3600" dirty="0">
                <a:latin typeface="Arial" panose="020B0604020202020204" pitchFamily="34" charset="0"/>
                <a:cs typeface="Arial" panose="020B0604020202020204" pitchFamily="34" charset="0"/>
              </a:rPr>
              <a:t>Eiwitten</a:t>
            </a:r>
            <a:endParaRPr lang="nl-NL" sz="3600" dirty="0"/>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6" name="Tijdelijke aanduiding voor inhoud 5">
            <a:extLst>
              <a:ext uri="{FF2B5EF4-FFF2-40B4-BE49-F238E27FC236}">
                <a16:creationId xmlns:a16="http://schemas.microsoft.com/office/drawing/2014/main" id="{9B57B326-D92B-9245-8BFF-B821195A343E}"/>
              </a:ext>
            </a:extLst>
          </p:cNvPr>
          <p:cNvSpPr>
            <a:spLocks noGrp="1"/>
          </p:cNvSpPr>
          <p:nvPr>
            <p:ph idx="1"/>
          </p:nvPr>
        </p:nvSpPr>
        <p:spPr>
          <a:xfrm>
            <a:off x="525516" y="3417573"/>
            <a:ext cx="4593021" cy="2619839"/>
          </a:xfrm>
        </p:spPr>
        <p:txBody>
          <a:bodyPr anchor="ctr">
            <a:normAutofit/>
          </a:bodyPr>
          <a:lstStyle/>
          <a:p>
            <a:br>
              <a:rPr lang="nl-NL" sz="1800" b="1">
                <a:latin typeface="Arial" panose="020B0604020202020204" pitchFamily="34" charset="0"/>
                <a:cs typeface="Arial" panose="020B0604020202020204" pitchFamily="34" charset="0"/>
              </a:rPr>
            </a:br>
            <a:r>
              <a:rPr lang="nl-NL" sz="1800">
                <a:latin typeface="Arial" panose="020B0604020202020204" pitchFamily="34" charset="0"/>
                <a:cs typeface="Arial" panose="020B0604020202020204" pitchFamily="34" charset="0"/>
              </a:rPr>
              <a:t>Om de groeiende wereldbevolking in de toekomst van voldoende eiwitten te kunnen voorzien zullen we naast dierlijke eiwitbronnen, veel meer van andere (plantaardige) eiwitbronnen gebruik moeten maken. Het is ook belangrijk om de transitie te maken in verband met dierenwelzijn en de bevolkingsgezondheid</a:t>
            </a:r>
            <a:endParaRPr lang="nl-NL" sz="1800"/>
          </a:p>
        </p:txBody>
      </p:sp>
    </p:spTree>
    <p:extLst>
      <p:ext uri="{BB962C8B-B14F-4D97-AF65-F5344CB8AC3E}">
        <p14:creationId xmlns:p14="http://schemas.microsoft.com/office/powerpoint/2010/main" val="1747818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38200" y="963877"/>
            <a:ext cx="3494362" cy="4930246"/>
          </a:xfrm>
        </p:spPr>
        <p:txBody>
          <a:bodyPr vert="horz" lIns="91440" tIns="45720" rIns="91440" bIns="45720" rtlCol="0" anchor="ctr">
            <a:normAutofit/>
          </a:bodyPr>
          <a:lstStyle/>
          <a:p>
            <a:pPr algn="r"/>
            <a:r>
              <a:rPr lang="en-US" kern="1200">
                <a:solidFill>
                  <a:schemeClr val="accent1"/>
                </a:solidFill>
                <a:latin typeface="+mj-lt"/>
                <a:ea typeface="+mj-ea"/>
                <a:cs typeface="+mj-cs"/>
              </a:rPr>
              <a:t>Leerdoelen</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kstvak 2"/>
          <p:cNvSpPr txBox="1"/>
          <p:nvPr/>
        </p:nvSpPr>
        <p:spPr>
          <a:xfrm>
            <a:off x="4976031" y="963877"/>
            <a:ext cx="6377769" cy="4930246"/>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dirty="0"/>
              <a:t>De student </a:t>
            </a:r>
            <a:r>
              <a:rPr lang="en-US" sz="2400" dirty="0" err="1"/>
              <a:t>leert</a:t>
            </a:r>
            <a:r>
              <a:rPr lang="en-US" sz="2400" dirty="0"/>
              <a:t>:</a:t>
            </a:r>
            <a:br>
              <a:rPr lang="en-US" sz="2400" dirty="0"/>
            </a:br>
            <a:endParaRPr lang="en-US" sz="2400" dirty="0"/>
          </a:p>
          <a:p>
            <a:pPr indent="-228600">
              <a:lnSpc>
                <a:spcPct val="90000"/>
              </a:lnSpc>
              <a:spcAft>
                <a:spcPts val="600"/>
              </a:spcAft>
              <a:buFont typeface="Arial" panose="020B0604020202020204" pitchFamily="34" charset="0"/>
              <a:buChar char="•"/>
            </a:pPr>
            <a:r>
              <a:rPr lang="en-US" sz="2400" dirty="0"/>
              <a:t> </a:t>
            </a:r>
            <a:r>
              <a:rPr lang="en-US" sz="2400" dirty="0" err="1"/>
              <a:t>Kritisch</a:t>
            </a:r>
            <a:r>
              <a:rPr lang="en-US" sz="2400" dirty="0"/>
              <a:t> </a:t>
            </a:r>
            <a:r>
              <a:rPr lang="en-US" sz="2400" dirty="0" err="1"/>
              <a:t>te</a:t>
            </a:r>
            <a:r>
              <a:rPr lang="en-US" sz="2400" dirty="0"/>
              <a:t> </a:t>
            </a:r>
            <a:r>
              <a:rPr lang="en-US" sz="2400" dirty="0" err="1"/>
              <a:t>kijken</a:t>
            </a:r>
            <a:r>
              <a:rPr lang="en-US" sz="2400" dirty="0"/>
              <a:t> </a:t>
            </a:r>
            <a:r>
              <a:rPr lang="en-US" sz="2400" dirty="0" err="1"/>
              <a:t>naar</a:t>
            </a:r>
            <a:r>
              <a:rPr lang="en-US" sz="2400" dirty="0"/>
              <a:t> </a:t>
            </a:r>
            <a:r>
              <a:rPr lang="en-US" sz="2400" dirty="0" err="1"/>
              <a:t>duurzame</a:t>
            </a:r>
            <a:r>
              <a:rPr lang="en-US" sz="2400" dirty="0"/>
              <a:t> </a:t>
            </a:r>
            <a:r>
              <a:rPr lang="en-US" sz="2400" dirty="0" err="1"/>
              <a:t>verpakkingen</a:t>
            </a:r>
            <a:endParaRPr lang="en-US" sz="2400" dirty="0"/>
          </a:p>
          <a:p>
            <a:pPr marL="285750" indent="-228600">
              <a:lnSpc>
                <a:spcPct val="90000"/>
              </a:lnSpc>
              <a:spcAft>
                <a:spcPts val="600"/>
              </a:spcAft>
              <a:buFont typeface="Arial" panose="020B0604020202020204" pitchFamily="34" charset="0"/>
              <a:buChar char="•"/>
            </a:pPr>
            <a:r>
              <a:rPr lang="en-US" sz="2400" dirty="0"/>
              <a:t>Kan milieu impacts </a:t>
            </a:r>
            <a:r>
              <a:rPr lang="en-US" sz="2400" dirty="0" err="1"/>
              <a:t>benoemen</a:t>
            </a:r>
            <a:r>
              <a:rPr lang="en-US" sz="2400" dirty="0"/>
              <a:t> van </a:t>
            </a:r>
            <a:r>
              <a:rPr lang="en-US" sz="2400" dirty="0" err="1"/>
              <a:t>verpakkingen</a:t>
            </a:r>
            <a:endParaRPr lang="en-US" sz="2400" dirty="0"/>
          </a:p>
          <a:p>
            <a:pPr marL="285750" indent="-228600">
              <a:lnSpc>
                <a:spcPct val="90000"/>
              </a:lnSpc>
              <a:spcAft>
                <a:spcPts val="600"/>
              </a:spcAft>
              <a:buFont typeface="Arial" panose="020B0604020202020204" pitchFamily="34" charset="0"/>
              <a:buChar char="•"/>
            </a:pPr>
            <a:r>
              <a:rPr lang="en-US" sz="2400" dirty="0"/>
              <a:t>Kan diverse </a:t>
            </a:r>
            <a:r>
              <a:rPr lang="en-US" sz="2400" dirty="0" err="1"/>
              <a:t>innovaties</a:t>
            </a:r>
            <a:r>
              <a:rPr lang="en-US" sz="2400" dirty="0"/>
              <a:t> in de </a:t>
            </a:r>
            <a:r>
              <a:rPr lang="en-US" sz="2400" dirty="0" err="1"/>
              <a:t>voedingsindustrie</a:t>
            </a:r>
            <a:r>
              <a:rPr lang="en-US" sz="2400" dirty="0"/>
              <a:t> </a:t>
            </a:r>
            <a:r>
              <a:rPr lang="en-US" sz="2400" dirty="0" err="1"/>
              <a:t>en</a:t>
            </a:r>
            <a:r>
              <a:rPr lang="en-US" sz="2400" dirty="0"/>
              <a:t> </a:t>
            </a:r>
            <a:r>
              <a:rPr lang="en-US" sz="2400" dirty="0" err="1"/>
              <a:t>voedselketens</a:t>
            </a:r>
            <a:r>
              <a:rPr lang="en-US" sz="2400" dirty="0"/>
              <a:t> </a:t>
            </a:r>
            <a:r>
              <a:rPr lang="en-US" sz="2400" dirty="0" err="1"/>
              <a:t>benoemen</a:t>
            </a:r>
            <a:endParaRPr lang="en-US" sz="2400" dirty="0"/>
          </a:p>
        </p:txBody>
      </p:sp>
    </p:spTree>
    <p:extLst>
      <p:ext uri="{BB962C8B-B14F-4D97-AF65-F5344CB8AC3E}">
        <p14:creationId xmlns:p14="http://schemas.microsoft.com/office/powerpoint/2010/main" val="345749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B6CC914-EAC2-484F-BDC6-67BFA44955A5}"/>
              </a:ext>
            </a:extLst>
          </p:cNvPr>
          <p:cNvSpPr>
            <a:spLocks noGrp="1"/>
          </p:cNvSpPr>
          <p:nvPr>
            <p:ph type="title"/>
          </p:nvPr>
        </p:nvSpPr>
        <p:spPr>
          <a:xfrm>
            <a:off x="6392598" y="640263"/>
            <a:ext cx="5221266" cy="1344975"/>
          </a:xfrm>
        </p:spPr>
        <p:txBody>
          <a:bodyPr>
            <a:normAutofit/>
          </a:bodyPr>
          <a:lstStyle/>
          <a:p>
            <a:pPr algn="ctr"/>
            <a:endParaRPr lang="nl-NL" sz="4000" dirty="0"/>
          </a:p>
        </p:txBody>
      </p:sp>
      <p:pic>
        <p:nvPicPr>
          <p:cNvPr id="4" name="Tijdelijke aanduiding voor inhoud 4">
            <a:extLst>
              <a:ext uri="{FF2B5EF4-FFF2-40B4-BE49-F238E27FC236}">
                <a16:creationId xmlns:a16="http://schemas.microsoft.com/office/drawing/2014/main" id="{1E24AE0F-56D9-D640-8BF5-940654E6B555}"/>
              </a:ext>
            </a:extLst>
          </p:cNvPr>
          <p:cNvPicPr>
            <a:picLocks noChangeAspect="1"/>
          </p:cNvPicPr>
          <p:nvPr/>
        </p:nvPicPr>
        <p:blipFill>
          <a:blip r:embed="rId2"/>
          <a:stretch>
            <a:fillRect/>
          </a:stretch>
        </p:blipFill>
        <p:spPr>
          <a:xfrm>
            <a:off x="484632" y="1428749"/>
            <a:ext cx="5126736" cy="3845052"/>
          </a:xfrm>
          <a:prstGeom prst="rect">
            <a:avLst/>
          </a:prstGeom>
        </p:spPr>
      </p:pic>
      <p:sp>
        <p:nvSpPr>
          <p:cNvPr id="3" name="Tijdelijke aanduiding voor inhoud 2">
            <a:extLst>
              <a:ext uri="{FF2B5EF4-FFF2-40B4-BE49-F238E27FC236}">
                <a16:creationId xmlns:a16="http://schemas.microsoft.com/office/drawing/2014/main" id="{AB432D84-03D7-2B40-8D71-51CCCA2AB173}"/>
              </a:ext>
            </a:extLst>
          </p:cNvPr>
          <p:cNvSpPr>
            <a:spLocks noGrp="1"/>
          </p:cNvSpPr>
          <p:nvPr>
            <p:ph idx="1"/>
          </p:nvPr>
        </p:nvSpPr>
        <p:spPr>
          <a:xfrm>
            <a:off x="6391903" y="2121763"/>
            <a:ext cx="5235490" cy="3773010"/>
          </a:xfrm>
        </p:spPr>
        <p:txBody>
          <a:bodyPr>
            <a:normAutofit/>
          </a:bodyPr>
          <a:lstStyle/>
          <a:p>
            <a:r>
              <a:rPr lang="nl-NL" sz="1900" b="1" dirty="0">
                <a:latin typeface="Arial" panose="020B0604020202020204" pitchFamily="34" charset="0"/>
                <a:cs typeface="Arial" panose="020B0604020202020204" pitchFamily="34" charset="0"/>
              </a:rPr>
              <a:t>Duurzame voedselketen</a:t>
            </a:r>
          </a:p>
          <a:p>
            <a:r>
              <a:rPr lang="nl-NL" sz="1900" dirty="0">
                <a:latin typeface="Arial" panose="020B0604020202020204" pitchFamily="34" charset="0"/>
                <a:cs typeface="Arial" panose="020B0604020202020204" pitchFamily="34" charset="0"/>
              </a:rPr>
              <a:t>Innovaties </a:t>
            </a:r>
          </a:p>
          <a:p>
            <a:r>
              <a:rPr lang="nl-NL" sz="1900" dirty="0">
                <a:latin typeface="Arial" panose="020B0604020202020204" pitchFamily="34" charset="0"/>
                <a:cs typeface="Arial" panose="020B0604020202020204" pitchFamily="34" charset="0"/>
              </a:rPr>
              <a:t>Kennisnetwerken</a:t>
            </a:r>
          </a:p>
          <a:p>
            <a:r>
              <a:rPr lang="nl-NL" sz="1900" dirty="0">
                <a:latin typeface="Arial" panose="020B0604020202020204" pitchFamily="34" charset="0"/>
                <a:cs typeface="Arial" panose="020B0604020202020204" pitchFamily="34" charset="0"/>
              </a:rPr>
              <a:t>Circulaire voedselketen</a:t>
            </a:r>
          </a:p>
          <a:p>
            <a:r>
              <a:rPr lang="nl-NL" sz="1900" dirty="0">
                <a:latin typeface="Arial" panose="020B0604020202020204" pitchFamily="34" charset="0"/>
                <a:cs typeface="Arial" panose="020B0604020202020204" pitchFamily="34" charset="0"/>
              </a:rPr>
              <a:t>Misvormde groente gebruik Kromkommer</a:t>
            </a:r>
          </a:p>
          <a:p>
            <a:r>
              <a:rPr lang="nl-NL" sz="1900" dirty="0">
                <a:latin typeface="Arial" panose="020B0604020202020204" pitchFamily="34" charset="0"/>
                <a:cs typeface="Arial" panose="020B0604020202020204" pitchFamily="34" charset="0"/>
              </a:rPr>
              <a:t>Gebruik van reststromen (voedselresten / oud brood </a:t>
            </a:r>
            <a:r>
              <a:rPr lang="nl-NL" sz="1900" dirty="0" err="1">
                <a:latin typeface="Arial" panose="020B0604020202020204" pitchFamily="34" charset="0"/>
                <a:cs typeface="Arial" panose="020B0604020202020204" pitchFamily="34" charset="0"/>
              </a:rPr>
              <a:t>etc</a:t>
            </a:r>
            <a:r>
              <a:rPr lang="nl-NL" sz="1900" dirty="0">
                <a:latin typeface="Arial" panose="020B0604020202020204" pitchFamily="34" charset="0"/>
                <a:cs typeface="Arial" panose="020B0604020202020204" pitchFamily="34" charset="0"/>
              </a:rPr>
              <a:t>)</a:t>
            </a:r>
          </a:p>
          <a:p>
            <a:r>
              <a:rPr lang="nl-NL" sz="1900" dirty="0">
                <a:latin typeface="Arial" panose="020B0604020202020204" pitchFamily="34" charset="0"/>
                <a:cs typeface="Arial" panose="020B0604020202020204" pitchFamily="34" charset="0"/>
              </a:rPr>
              <a:t>Keurmerken als; </a:t>
            </a:r>
            <a:r>
              <a:rPr lang="nl-NL" sz="1900" dirty="0" err="1">
                <a:latin typeface="Arial" panose="020B0604020202020204" pitchFamily="34" charset="0"/>
                <a:cs typeface="Arial" panose="020B0604020202020204" pitchFamily="34" charset="0"/>
              </a:rPr>
              <a:t>Fairtrade</a:t>
            </a:r>
            <a:r>
              <a:rPr lang="nl-NL" sz="1900" dirty="0">
                <a:latin typeface="Arial" panose="020B0604020202020204" pitchFamily="34" charset="0"/>
                <a:cs typeface="Arial" panose="020B0604020202020204" pitchFamily="34" charset="0"/>
              </a:rPr>
              <a:t>, EKO, Biologisch</a:t>
            </a:r>
          </a:p>
          <a:p>
            <a:r>
              <a:rPr lang="nl-NL" sz="1900" dirty="0">
                <a:latin typeface="Arial" panose="020B0604020202020204" pitchFamily="34" charset="0"/>
                <a:cs typeface="Arial" panose="020B0604020202020204" pitchFamily="34" charset="0"/>
              </a:rPr>
              <a:t>Regionale afname</a:t>
            </a:r>
          </a:p>
          <a:p>
            <a:endParaRPr lang="nl-NL" sz="1900" dirty="0"/>
          </a:p>
        </p:txBody>
      </p:sp>
    </p:spTree>
    <p:extLst>
      <p:ext uri="{BB962C8B-B14F-4D97-AF65-F5344CB8AC3E}">
        <p14:creationId xmlns:p14="http://schemas.microsoft.com/office/powerpoint/2010/main" val="239449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42842D7-5007-4940-8C4F-746FEEBF24CE}"/>
              </a:ext>
            </a:extLst>
          </p:cNvPr>
          <p:cNvSpPr>
            <a:spLocks noGrp="1"/>
          </p:cNvSpPr>
          <p:nvPr>
            <p:ph type="title"/>
          </p:nvPr>
        </p:nvSpPr>
        <p:spPr>
          <a:xfrm>
            <a:off x="6392598" y="640263"/>
            <a:ext cx="5221266" cy="1344975"/>
          </a:xfrm>
        </p:spPr>
        <p:txBody>
          <a:bodyPr>
            <a:normAutofit/>
          </a:bodyPr>
          <a:lstStyle/>
          <a:p>
            <a:pPr algn="ctr"/>
            <a:r>
              <a:rPr lang="nl-NL" sz="4000" dirty="0"/>
              <a:t>Vijf perspectieven van duurzaam verpakken</a:t>
            </a:r>
          </a:p>
        </p:txBody>
      </p:sp>
      <p:pic>
        <p:nvPicPr>
          <p:cNvPr id="4" name="Afbeelding 3">
            <a:extLst>
              <a:ext uri="{FF2B5EF4-FFF2-40B4-BE49-F238E27FC236}">
                <a16:creationId xmlns:a16="http://schemas.microsoft.com/office/drawing/2014/main" id="{DE1091CA-C385-DB44-A8A3-FF0FE6329971}"/>
              </a:ext>
            </a:extLst>
          </p:cNvPr>
          <p:cNvPicPr>
            <a:picLocks noChangeAspect="1"/>
          </p:cNvPicPr>
          <p:nvPr/>
        </p:nvPicPr>
        <p:blipFill>
          <a:blip r:embed="rId2"/>
          <a:stretch>
            <a:fillRect/>
          </a:stretch>
        </p:blipFill>
        <p:spPr>
          <a:xfrm>
            <a:off x="484632" y="787907"/>
            <a:ext cx="5126736" cy="5126736"/>
          </a:xfrm>
          <a:prstGeom prst="rect">
            <a:avLst/>
          </a:prstGeom>
        </p:spPr>
      </p:pic>
      <p:sp>
        <p:nvSpPr>
          <p:cNvPr id="3" name="Tijdelijke aanduiding voor inhoud 2">
            <a:extLst>
              <a:ext uri="{FF2B5EF4-FFF2-40B4-BE49-F238E27FC236}">
                <a16:creationId xmlns:a16="http://schemas.microsoft.com/office/drawing/2014/main" id="{D5CDB378-A6CA-1449-A0B2-FD76B199DB0F}"/>
              </a:ext>
            </a:extLst>
          </p:cNvPr>
          <p:cNvSpPr>
            <a:spLocks noGrp="1"/>
          </p:cNvSpPr>
          <p:nvPr>
            <p:ph idx="1"/>
          </p:nvPr>
        </p:nvSpPr>
        <p:spPr>
          <a:xfrm>
            <a:off x="6391903" y="2121763"/>
            <a:ext cx="5235490" cy="3773010"/>
          </a:xfrm>
        </p:spPr>
        <p:txBody>
          <a:bodyPr>
            <a:normAutofit/>
          </a:bodyPr>
          <a:lstStyle/>
          <a:p>
            <a:pPr marL="0" indent="0">
              <a:buNone/>
            </a:pPr>
            <a:endParaRPr lang="nl-NL" sz="2000" dirty="0">
              <a:hlinkClick r:id="rId3"/>
            </a:endParaRPr>
          </a:p>
          <a:p>
            <a:r>
              <a:rPr lang="nl-NL" sz="2000" dirty="0">
                <a:hlinkClick r:id="rId4"/>
              </a:rPr>
              <a:t>https://hoeverpakjeduurzaam.kidv.nl</a:t>
            </a:r>
            <a:endParaRPr lang="nl-NL" sz="2000" dirty="0"/>
          </a:p>
          <a:p>
            <a:pPr marL="0" indent="0">
              <a:buNone/>
            </a:pPr>
            <a:endParaRPr lang="nl-NL" sz="2000" dirty="0"/>
          </a:p>
          <a:p>
            <a:r>
              <a:rPr lang="nl-NL" sz="2000" dirty="0"/>
              <a:t>Kennisinstituut duurzaam verpakken.</a:t>
            </a:r>
          </a:p>
        </p:txBody>
      </p:sp>
    </p:spTree>
    <p:extLst>
      <p:ext uri="{BB962C8B-B14F-4D97-AF65-F5344CB8AC3E}">
        <p14:creationId xmlns:p14="http://schemas.microsoft.com/office/powerpoint/2010/main" val="4093498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392598" y="640263"/>
            <a:ext cx="5221266" cy="1344975"/>
          </a:xfrm>
        </p:spPr>
        <p:txBody>
          <a:bodyPr vert="horz" lIns="91440" tIns="45720" rIns="91440" bIns="45720" rtlCol="0">
            <a:normAutofit/>
          </a:bodyPr>
          <a:lstStyle/>
          <a:p>
            <a:pPr algn="ctr"/>
            <a:r>
              <a:rPr lang="en-US" sz="4000"/>
              <a:t>Milieu en impact van verpakkingen</a:t>
            </a:r>
          </a:p>
        </p:txBody>
      </p:sp>
      <p:pic>
        <p:nvPicPr>
          <p:cNvPr id="8" name="Tijdelijke aanduiding voor inhoud 7" descr="Afbeelding met apparaat&#10;&#10;Automatisch gegenereerde beschrijving"/>
          <p:cNvPicPr>
            <a:picLocks noGrp="1" noChangeAspect="1"/>
          </p:cNvPicPr>
          <p:nvPr>
            <p:ph sz="quarter" idx="4294967295"/>
          </p:nvPr>
        </p:nvPicPr>
        <p:blipFill rotWithShape="1">
          <a:blip r:embed="rId2"/>
          <a:srcRect t="7396" r="-1" b="13353"/>
          <a:stretch/>
        </p:blipFill>
        <p:spPr>
          <a:xfrm>
            <a:off x="484632" y="787900"/>
            <a:ext cx="5126736" cy="5126750"/>
          </a:xfrm>
          <a:prstGeom prst="rect">
            <a:avLst/>
          </a:prstGeom>
        </p:spPr>
      </p:pic>
      <p:sp>
        <p:nvSpPr>
          <p:cNvPr id="4" name="Tijdelijke aanduiding voor inhoud 3"/>
          <p:cNvSpPr>
            <a:spLocks noGrp="1"/>
          </p:cNvSpPr>
          <p:nvPr>
            <p:ph idx="1"/>
          </p:nvPr>
        </p:nvSpPr>
        <p:spPr>
          <a:xfrm>
            <a:off x="6391903" y="2121763"/>
            <a:ext cx="5235490" cy="3773010"/>
          </a:xfrm>
        </p:spPr>
        <p:txBody>
          <a:bodyPr vert="horz" lIns="91440" tIns="45720" rIns="91440" bIns="45720" rtlCol="0">
            <a:normAutofit/>
          </a:bodyPr>
          <a:lstStyle/>
          <a:p>
            <a:r>
              <a:rPr lang="en-US" sz="1900"/>
              <a:t>Een Nederlander opent dagelijks gemiddeld 7 verpakkingen. Dat zorgt voor een hoop afval: 20 procent van ons afval bestaat uit verpakkingen.</a:t>
            </a:r>
          </a:p>
          <a:p>
            <a:r>
              <a:rPr lang="en-US" sz="1900"/>
              <a:t>De milieu-impact van verpakkingen hangt van veel dingen af. Bijvoorbeeld van het materiaal zelf, waar je het voor gebruikt, en of je het goed kunt recyclen of hergebruiken (bij statiegeld).</a:t>
            </a:r>
          </a:p>
          <a:p>
            <a:r>
              <a:rPr lang="en-US" sz="1900"/>
              <a:t>Nuttig: ze voorkomen dat voedsel bederft en dat producten beschadigen</a:t>
            </a:r>
          </a:p>
          <a:p>
            <a:r>
              <a:rPr lang="nl-NL" sz="1900"/>
              <a:t>Vijf perspectieven op duurzaam verpakken</a:t>
            </a:r>
            <a:endParaRPr lang="en-US" sz="1900">
              <a:hlinkClick r:id="rId3"/>
            </a:endParaRPr>
          </a:p>
          <a:p>
            <a:r>
              <a:rPr lang="en-US" sz="1900">
                <a:hlinkClick r:id="rId3"/>
              </a:rPr>
              <a:t>https://hoeverpakjeduurzaam.kidv.nl</a:t>
            </a:r>
            <a:endParaRPr lang="en-US" sz="1900"/>
          </a:p>
          <a:p>
            <a:endParaRPr lang="en-US" sz="1900"/>
          </a:p>
        </p:txBody>
      </p:sp>
    </p:spTree>
    <p:extLst>
      <p:ext uri="{BB962C8B-B14F-4D97-AF65-F5344CB8AC3E}">
        <p14:creationId xmlns:p14="http://schemas.microsoft.com/office/powerpoint/2010/main" val="36132086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40079" y="4526280"/>
            <a:ext cx="7410681" cy="1737360"/>
          </a:xfrm>
        </p:spPr>
        <p:txBody>
          <a:bodyPr>
            <a:normAutofit/>
          </a:bodyPr>
          <a:lstStyle/>
          <a:p>
            <a:r>
              <a:rPr lang="nl-NL" sz="4800" dirty="0"/>
              <a:t>Voorbeelden van innovaties</a:t>
            </a:r>
            <a:br>
              <a:rPr lang="nl-NL" sz="4800" dirty="0"/>
            </a:br>
            <a:r>
              <a:rPr lang="nl-NL" sz="4800" dirty="0"/>
              <a:t>Supermarkten</a:t>
            </a:r>
          </a:p>
        </p:txBody>
      </p:sp>
      <p:sp>
        <p:nvSpPr>
          <p:cNvPr id="8" name="Tijdelijke aanduiding voor inhoud 7">
            <a:extLst>
              <a:ext uri="{FF2B5EF4-FFF2-40B4-BE49-F238E27FC236}">
                <a16:creationId xmlns:a16="http://schemas.microsoft.com/office/drawing/2014/main" id="{FE148EAF-360F-7846-ABAD-5EC10E2C6DC0}"/>
              </a:ext>
            </a:extLst>
          </p:cNvPr>
          <p:cNvSpPr>
            <a:spLocks noGrp="1"/>
          </p:cNvSpPr>
          <p:nvPr>
            <p:ph idx="1"/>
          </p:nvPr>
        </p:nvSpPr>
        <p:spPr>
          <a:xfrm>
            <a:off x="640080" y="595293"/>
            <a:ext cx="5676637" cy="3463951"/>
          </a:xfrm>
        </p:spPr>
        <p:txBody>
          <a:bodyPr anchor="ctr">
            <a:normAutofit/>
          </a:bodyPr>
          <a:lstStyle/>
          <a:p>
            <a:pPr marL="0" indent="0">
              <a:buNone/>
            </a:pPr>
            <a:r>
              <a:rPr lang="nl-NL" sz="1800" dirty="0">
                <a:latin typeface="Arial" panose="020B0604020202020204" pitchFamily="34" charset="0"/>
                <a:cs typeface="Arial" panose="020B0604020202020204" pitchFamily="34" charset="0"/>
              </a:rPr>
              <a:t>Voedselverspilling en duurzaamheid in de supermarkt)</a:t>
            </a:r>
          </a:p>
          <a:p>
            <a:endParaRPr lang="nl-NL" sz="1800" dirty="0"/>
          </a:p>
        </p:txBody>
      </p:sp>
      <p:pic>
        <p:nvPicPr>
          <p:cNvPr id="7" name="Afbeelding 6"/>
          <p:cNvPicPr>
            <a:picLocks noChangeAspect="1"/>
          </p:cNvPicPr>
          <p:nvPr/>
        </p:nvPicPr>
        <p:blipFill rotWithShape="1">
          <a:blip r:embed="rId2"/>
          <a:srcRect l="5649" r="971" b="-2"/>
          <a:stretch/>
        </p:blipFill>
        <p:spPr>
          <a:xfrm>
            <a:off x="6492114" y="10"/>
            <a:ext cx="5699887" cy="405923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cxnSp>
        <p:nvCxnSpPr>
          <p:cNvPr id="15" name="Straight Connector 14">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1147" y="5004581"/>
            <a:ext cx="962395" cy="962395"/>
          </a:xfrm>
          <a:prstGeom prst="ellipse">
            <a:avLst/>
          </a:prstGeom>
          <a:solidFill>
            <a:srgbClr val="8F4B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rgbClr val="D8D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509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524000" y="0"/>
            <a:ext cx="928688" cy="685800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14339" name="Rectangle 3"/>
          <p:cNvSpPr>
            <a:spLocks noChangeArrowheads="1"/>
          </p:cNvSpPr>
          <p:nvPr/>
        </p:nvSpPr>
        <p:spPr bwMode="auto">
          <a:xfrm>
            <a:off x="2881750" y="611450"/>
            <a:ext cx="3850350" cy="1754326"/>
          </a:xfrm>
          <a:prstGeom prst="rect">
            <a:avLst/>
          </a:prstGeom>
          <a:noFill/>
          <a:ln w="9525">
            <a:solidFill>
              <a:schemeClr val="tx1"/>
            </a:solidFill>
            <a:miter lim="800000"/>
            <a:headEnd/>
            <a:tailEnd/>
          </a:ln>
        </p:spPr>
        <p:txBody>
          <a:bodyPr wrap="square" anchor="ctr">
            <a:spAutoFit/>
          </a:bodyPr>
          <a:lstStyle/>
          <a:p>
            <a:r>
              <a:rPr lang="nl-NL" sz="1200" b="1" dirty="0">
                <a:solidFill>
                  <a:srgbClr val="0070C0"/>
                </a:solidFill>
                <a:ea typeface="Calibri" pitchFamily="34" charset="0"/>
                <a:cs typeface="Arial" charset="0"/>
              </a:rPr>
              <a:t>Leerdoelen</a:t>
            </a:r>
          </a:p>
          <a:p>
            <a:r>
              <a:rPr lang="nl-NL" sz="1200" dirty="0">
                <a:ea typeface="Calibri" pitchFamily="34" charset="0"/>
                <a:cs typeface="Arial" charset="0"/>
              </a:rPr>
              <a:t>Na het maken van deze leeropdracht kan je</a:t>
            </a:r>
          </a:p>
          <a:p>
            <a:pPr marL="171450" indent="-171450">
              <a:buFont typeface="Arial" pitchFamily="34" charset="0"/>
              <a:buChar char="•"/>
            </a:pPr>
            <a:r>
              <a:rPr lang="nl-NL" sz="1200" dirty="0"/>
              <a:t>Trends en voorbeelden benoemen hoe supermarkten duurzaam opereren  hoe zij voedselverspilling tegen gaan. Kortom hoe is hun duurzaamheidsimago. </a:t>
            </a:r>
          </a:p>
          <a:p>
            <a:pPr marL="171450" indent="-171450">
              <a:buFont typeface="Arial" pitchFamily="34" charset="0"/>
              <a:buChar char="•"/>
            </a:pPr>
            <a:r>
              <a:rPr lang="nl-NL" sz="1200" dirty="0"/>
              <a:t>Kan je nog n.a.v. de resultaten van je onderzoek diverse adviezen geven hoe een supermarkt duurzaamheidsaspecten kan verbeteren en voedselverspilling tegen kan gaan.</a:t>
            </a:r>
          </a:p>
        </p:txBody>
      </p:sp>
      <p:sp>
        <p:nvSpPr>
          <p:cNvPr id="14340" name="Rectangle 4"/>
          <p:cNvSpPr>
            <a:spLocks noChangeArrowheads="1"/>
          </p:cNvSpPr>
          <p:nvPr/>
        </p:nvSpPr>
        <p:spPr bwMode="auto">
          <a:xfrm>
            <a:off x="2894045" y="2494889"/>
            <a:ext cx="3853580" cy="1384995"/>
          </a:xfrm>
          <a:prstGeom prst="rect">
            <a:avLst/>
          </a:prstGeom>
          <a:noFill/>
          <a:ln w="9525">
            <a:solidFill>
              <a:schemeClr val="tx1"/>
            </a:solidFill>
            <a:miter lim="800000"/>
            <a:headEnd/>
            <a:tailEnd/>
          </a:ln>
        </p:spPr>
        <p:txBody>
          <a:bodyPr wrap="square" anchor="ctr">
            <a:spAutoFit/>
          </a:bodyPr>
          <a:lstStyle/>
          <a:p>
            <a:pPr eaLnBrk="0" hangingPunct="0"/>
            <a:r>
              <a:rPr lang="nl-NL" sz="1200" b="1" dirty="0">
                <a:solidFill>
                  <a:srgbClr val="0070C0"/>
                </a:solidFill>
                <a:ea typeface="Calibri" pitchFamily="34" charset="0"/>
                <a:cs typeface="Arial" charset="0"/>
              </a:rPr>
              <a:t>Product</a:t>
            </a:r>
            <a:r>
              <a:rPr lang="nl-NL" sz="1200" b="1" dirty="0">
                <a:ea typeface="Calibri" pitchFamily="34" charset="0"/>
                <a:cs typeface="Arial" charset="0"/>
              </a:rPr>
              <a:t>		</a:t>
            </a:r>
            <a:endParaRPr lang="nl-NL" sz="1200" dirty="0">
              <a:ea typeface="Calibri" pitchFamily="34" charset="0"/>
              <a:cs typeface="Arial" charset="0"/>
            </a:endParaRPr>
          </a:p>
          <a:p>
            <a:pPr marL="171450" indent="-171450" eaLnBrk="0" hangingPunct="0">
              <a:buFont typeface="Arial" panose="020B0604020202020204" pitchFamily="34" charset="0"/>
              <a:buChar char="•"/>
            </a:pPr>
            <a:r>
              <a:rPr lang="nl-NL" sz="1200" dirty="0"/>
              <a:t>Je schrijft een artikel waarin je voorbeelden benoemt van de transitie die plaats vindt in de supermarkten. </a:t>
            </a:r>
          </a:p>
          <a:p>
            <a:pPr marL="171450" indent="-171450" eaLnBrk="0" hangingPunct="0">
              <a:buFont typeface="Arial" panose="020B0604020202020204" pitchFamily="34" charset="0"/>
              <a:buChar char="•"/>
            </a:pPr>
            <a:r>
              <a:rPr lang="nl-NL" sz="1200" dirty="0"/>
              <a:t>Hierin verwerk je de analyse van jou field en deskresearch </a:t>
            </a:r>
          </a:p>
          <a:p>
            <a:pPr marL="171450" indent="-171450" eaLnBrk="0" hangingPunct="0">
              <a:buFont typeface="Arial" panose="020B0604020202020204" pitchFamily="34" charset="0"/>
              <a:buChar char="•"/>
            </a:pPr>
            <a:r>
              <a:rPr lang="nl-NL" sz="1200" dirty="0"/>
              <a:t>Met daarin een samenvatting van eigen visie.</a:t>
            </a:r>
          </a:p>
          <a:p>
            <a:pPr marL="171450" indent="-171450" eaLnBrk="0" hangingPunct="0">
              <a:buFont typeface="Arial" panose="020B0604020202020204" pitchFamily="34" charset="0"/>
              <a:buChar char="•"/>
            </a:pPr>
            <a:r>
              <a:rPr lang="nl-NL" sz="1200" dirty="0"/>
              <a:t>Thema: Duurzaamheid en voedselverspilling </a:t>
            </a:r>
          </a:p>
        </p:txBody>
      </p:sp>
      <p:sp>
        <p:nvSpPr>
          <p:cNvPr id="14342" name="Rectangle 6"/>
          <p:cNvSpPr>
            <a:spLocks noChangeArrowheads="1"/>
          </p:cNvSpPr>
          <p:nvPr/>
        </p:nvSpPr>
        <p:spPr bwMode="auto">
          <a:xfrm>
            <a:off x="7280809" y="636803"/>
            <a:ext cx="3169814" cy="1754326"/>
          </a:xfrm>
          <a:prstGeom prst="rect">
            <a:avLst/>
          </a:prstGeom>
          <a:noFill/>
          <a:ln w="9525">
            <a:solidFill>
              <a:schemeClr val="tx1"/>
            </a:solidFill>
            <a:miter lim="800000"/>
            <a:headEnd/>
            <a:tailEnd/>
          </a:ln>
        </p:spPr>
        <p:txBody>
          <a:bodyPr wrap="square" anchor="ctr">
            <a:spAutoFit/>
          </a:bodyPr>
          <a:lstStyle/>
          <a:p>
            <a:r>
              <a:rPr lang="nl-NL" sz="1200" b="1" dirty="0">
                <a:solidFill>
                  <a:srgbClr val="0070C0"/>
                </a:solidFill>
                <a:ea typeface="Calibri" pitchFamily="34" charset="0"/>
                <a:cs typeface="Arial" charset="0"/>
              </a:rPr>
              <a:t>Samenwerken       </a:t>
            </a:r>
            <a:r>
              <a:rPr lang="nl-NL" sz="1200" b="1" dirty="0">
                <a:ea typeface="Calibri" pitchFamily="34" charset="0"/>
                <a:cs typeface="Arial" charset="0"/>
              </a:rPr>
              <a:t>                             </a:t>
            </a:r>
          </a:p>
          <a:p>
            <a:pPr marL="171450" indent="-171450" eaLnBrk="0" hangingPunct="0">
              <a:buFont typeface="Arial" pitchFamily="34" charset="0"/>
              <a:buChar char="•"/>
            </a:pPr>
            <a:r>
              <a:rPr lang="nl-NL" sz="1200" dirty="0">
                <a:ea typeface="Calibri" pitchFamily="34" charset="0"/>
                <a:cs typeface="Arial" charset="0"/>
              </a:rPr>
              <a:t>Plaats je product in je portfolio en vraag om feedback.</a:t>
            </a:r>
          </a:p>
          <a:p>
            <a:pPr marL="171450" indent="-171450" eaLnBrk="0" hangingPunct="0">
              <a:buFont typeface="Arial" pitchFamily="34" charset="0"/>
              <a:buChar char="•"/>
            </a:pPr>
            <a:r>
              <a:rPr lang="nl-NL" sz="1200" dirty="0">
                <a:ea typeface="Calibri" pitchFamily="34" charset="0"/>
                <a:cs typeface="Arial" charset="0"/>
              </a:rPr>
              <a:t>Bekijk leerproducten van anderen in hun portfolio en geef feedback.</a:t>
            </a:r>
          </a:p>
          <a:p>
            <a:pPr marL="171450" indent="-171450" eaLnBrk="0" hangingPunct="0">
              <a:buFont typeface="Arial" pitchFamily="34" charset="0"/>
              <a:buChar char="•"/>
            </a:pPr>
            <a:r>
              <a:rPr lang="nl-NL" sz="1200" dirty="0">
                <a:ea typeface="Calibri" pitchFamily="34" charset="0"/>
                <a:cs typeface="Arial" charset="0"/>
              </a:rPr>
              <a:t>Verbeter je leerproduct en plaats versie 2</a:t>
            </a:r>
          </a:p>
          <a:p>
            <a:pPr marL="171450" indent="-171450" eaLnBrk="0" hangingPunct="0">
              <a:buFont typeface="Arial" pitchFamily="34" charset="0"/>
              <a:buChar char="•"/>
            </a:pPr>
            <a:r>
              <a:rPr lang="nl-NL" sz="1200" dirty="0"/>
              <a:t>Deze opdracht maak je alleen</a:t>
            </a:r>
            <a:endParaRPr lang="nl-NL" sz="1200" dirty="0">
              <a:ea typeface="Calibri" pitchFamily="34" charset="0"/>
              <a:cs typeface="Arial" charset="0"/>
            </a:endParaRPr>
          </a:p>
          <a:p>
            <a:pPr marL="171450" indent="-171450" eaLnBrk="0" hangingPunct="0">
              <a:buFont typeface="Arial" pitchFamily="34" charset="0"/>
              <a:buChar char="•"/>
            </a:pPr>
            <a:r>
              <a:rPr lang="nl-NL" sz="1200" dirty="0">
                <a:ea typeface="Calibri" pitchFamily="34" charset="0"/>
                <a:cs typeface="Arial" charset="0"/>
              </a:rPr>
              <a:t>Versie 1 11-12-2019</a:t>
            </a:r>
          </a:p>
          <a:p>
            <a:pPr marL="171450" indent="-171450" eaLnBrk="0" hangingPunct="0">
              <a:buFont typeface="Arial" pitchFamily="34" charset="0"/>
              <a:buChar char="•"/>
            </a:pPr>
            <a:r>
              <a:rPr lang="nl-NL" sz="1200" dirty="0">
                <a:ea typeface="Calibri" pitchFamily="34" charset="0"/>
                <a:cs typeface="Arial" charset="0"/>
              </a:rPr>
              <a:t>Versie 2 19-12-2019</a:t>
            </a:r>
          </a:p>
        </p:txBody>
      </p:sp>
      <p:sp>
        <p:nvSpPr>
          <p:cNvPr id="14346" name="Rectangle 8"/>
          <p:cNvSpPr>
            <a:spLocks noChangeArrowheads="1"/>
          </p:cNvSpPr>
          <p:nvPr/>
        </p:nvSpPr>
        <p:spPr bwMode="auto">
          <a:xfrm>
            <a:off x="7389199" y="4053868"/>
            <a:ext cx="3184050" cy="2271391"/>
          </a:xfrm>
          <a:prstGeom prst="rect">
            <a:avLst/>
          </a:prstGeom>
          <a:noFill/>
          <a:ln w="9525">
            <a:solidFill>
              <a:schemeClr val="tx1"/>
            </a:solidFill>
            <a:miter lim="800000"/>
            <a:headEnd/>
            <a:tailEnd/>
          </a:ln>
        </p:spPr>
        <p:txBody>
          <a:bodyPr wrap="square" anchor="ctr">
            <a:spAutoFit/>
          </a:bodyPr>
          <a:lstStyle/>
          <a:p>
            <a:pPr defTabSz="457200">
              <a:lnSpc>
                <a:spcPct val="80000"/>
              </a:lnSpc>
              <a:spcBef>
                <a:spcPct val="50000"/>
              </a:spcBef>
              <a:tabLst>
                <a:tab pos="176213" algn="l"/>
                <a:tab pos="1163638" algn="l"/>
              </a:tabLst>
            </a:pPr>
            <a:r>
              <a:rPr lang="nl-NL" sz="1200" b="1" dirty="0">
                <a:solidFill>
                  <a:srgbClr val="0070C0"/>
                </a:solidFill>
                <a:ea typeface="Calibri" pitchFamily="34" charset="0"/>
                <a:cs typeface="Arial" charset="0"/>
              </a:rPr>
              <a:t>Bronnen</a:t>
            </a:r>
            <a:endParaRPr lang="nl-NL" sz="1200" dirty="0"/>
          </a:p>
          <a:p>
            <a:pPr marL="628650" lvl="1" indent="-171450">
              <a:buFont typeface="Arial" panose="020B0604020202020204" pitchFamily="34" charset="0"/>
              <a:buChar char="•"/>
            </a:pPr>
            <a:r>
              <a:rPr lang="nl-NL" sz="1100" dirty="0">
                <a:hlinkClick r:id="rId3"/>
              </a:rPr>
              <a:t>de Voedselafdruk </a:t>
            </a:r>
            <a:endParaRPr lang="nl-NL" sz="1100" dirty="0"/>
          </a:p>
          <a:p>
            <a:pPr marL="628650" lvl="1" indent="-171450">
              <a:buFont typeface="Arial" panose="020B0604020202020204" pitchFamily="34" charset="0"/>
              <a:buChar char="•"/>
            </a:pPr>
            <a:r>
              <a:rPr lang="nl-NL" sz="1100" dirty="0">
                <a:hlinkClick r:id="rId4"/>
              </a:rPr>
              <a:t>https://www.distrifood.nl/branche-bedrijf/blog/2016/09/slim-inspelen-op-vier-trends-in-supermarktbranche-101100661?vakmedianet-approve-cookies=1&amp;_ga=2.260021002.1896730567.1574767585-1315224913.1573554702</a:t>
            </a:r>
            <a:endParaRPr lang="nl-NL" sz="1100" dirty="0"/>
          </a:p>
          <a:p>
            <a:pPr marL="628650" lvl="1" indent="-171450">
              <a:buFont typeface="Arial" panose="020B0604020202020204" pitchFamily="34" charset="0"/>
              <a:buChar char="•"/>
            </a:pPr>
            <a:r>
              <a:rPr lang="nl-NL" sz="1100" dirty="0">
                <a:hlinkClick r:id="rId5"/>
              </a:rPr>
              <a:t>https://www.groenkennisnet.nl/nl/groenkennisnet/dossier/dossier-innovatie-in-de-voedingsindustrie.htm</a:t>
            </a:r>
            <a:endParaRPr lang="nl-NL" sz="1100" dirty="0"/>
          </a:p>
          <a:p>
            <a:pPr marL="628650" lvl="1" indent="-171450">
              <a:buFont typeface="Arial" panose="020B0604020202020204" pitchFamily="34" charset="0"/>
              <a:buChar char="•"/>
            </a:pPr>
            <a:r>
              <a:rPr lang="nl-NL" sz="1100" dirty="0">
                <a:hlinkClick r:id="rId6"/>
              </a:rPr>
              <a:t>https://www.duurzaammbo.nl/duurzame-supermarkten</a:t>
            </a:r>
            <a:r>
              <a:rPr lang="nl-NL" sz="1100" dirty="0"/>
              <a:t>		</a:t>
            </a:r>
          </a:p>
        </p:txBody>
      </p:sp>
      <p:sp>
        <p:nvSpPr>
          <p:cNvPr id="14348" name="Tekstvak 23"/>
          <p:cNvSpPr txBox="1">
            <a:spLocks noChangeArrowheads="1"/>
          </p:cNvSpPr>
          <p:nvPr/>
        </p:nvSpPr>
        <p:spPr bwMode="auto">
          <a:xfrm>
            <a:off x="2452688" y="176674"/>
            <a:ext cx="7852137" cy="523220"/>
          </a:xfrm>
          <a:prstGeom prst="rect">
            <a:avLst/>
          </a:prstGeom>
          <a:noFill/>
          <a:ln w="9525">
            <a:noFill/>
            <a:miter lim="800000"/>
            <a:headEnd/>
            <a:tailEnd/>
          </a:ln>
        </p:spPr>
        <p:txBody>
          <a:bodyPr wrap="square">
            <a:spAutoFit/>
          </a:bodyPr>
          <a:lstStyle/>
          <a:p>
            <a:r>
              <a:rPr lang="nl-NL" sz="2800" i="1" dirty="0">
                <a:latin typeface="Calibri" pitchFamily="34" charset="0"/>
              </a:rPr>
              <a:t>     </a:t>
            </a:r>
            <a:r>
              <a:rPr lang="nl-NL" sz="2400" dirty="0">
                <a:latin typeface="Calibri" pitchFamily="34" charset="0"/>
              </a:rPr>
              <a:t>LA 1 Duurzaamheid en voedselverspilling in de supermarkt</a:t>
            </a:r>
          </a:p>
        </p:txBody>
      </p:sp>
      <p:sp>
        <p:nvSpPr>
          <p:cNvPr id="17" name="Rechthoek 16"/>
          <p:cNvSpPr/>
          <p:nvPr/>
        </p:nvSpPr>
        <p:spPr>
          <a:xfrm>
            <a:off x="2452688" y="6582449"/>
            <a:ext cx="8215312" cy="273965"/>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pic>
        <p:nvPicPr>
          <p:cNvPr id="18" name="Afbeelding 17"/>
          <p:cNvPicPr>
            <a:picLocks noChangeAspect="1"/>
          </p:cNvPicPr>
          <p:nvPr/>
        </p:nvPicPr>
        <p:blipFill>
          <a:blip r:embed="rId7" cstate="print"/>
          <a:stretch>
            <a:fillRect/>
          </a:stretch>
        </p:blipFill>
        <p:spPr>
          <a:xfrm>
            <a:off x="1524000" y="0"/>
            <a:ext cx="1275008" cy="915544"/>
          </a:xfrm>
          <a:prstGeom prst="rect">
            <a:avLst/>
          </a:prstGeom>
        </p:spPr>
      </p:pic>
      <p:pic>
        <p:nvPicPr>
          <p:cNvPr id="19" name="Afbeelding 18"/>
          <p:cNvPicPr>
            <a:picLocks noChangeAspect="1"/>
          </p:cNvPicPr>
          <p:nvPr/>
        </p:nvPicPr>
        <p:blipFill rotWithShape="1">
          <a:blip r:embed="rId8" cstate="print"/>
          <a:srcRect l="21805" r="10840"/>
          <a:stretch/>
        </p:blipFill>
        <p:spPr>
          <a:xfrm>
            <a:off x="2537160" y="850878"/>
            <a:ext cx="299335" cy="412425"/>
          </a:xfrm>
          <a:prstGeom prst="rect">
            <a:avLst/>
          </a:prstGeom>
        </p:spPr>
      </p:pic>
      <p:pic>
        <p:nvPicPr>
          <p:cNvPr id="20" name="Afbeelding 19"/>
          <p:cNvPicPr>
            <a:picLocks noChangeAspect="1"/>
          </p:cNvPicPr>
          <p:nvPr/>
        </p:nvPicPr>
        <p:blipFill>
          <a:blip r:embed="rId9" cstate="print"/>
          <a:stretch>
            <a:fillRect/>
          </a:stretch>
        </p:blipFill>
        <p:spPr>
          <a:xfrm>
            <a:off x="2533959" y="2305457"/>
            <a:ext cx="263290" cy="321303"/>
          </a:xfrm>
          <a:prstGeom prst="rect">
            <a:avLst/>
          </a:prstGeom>
        </p:spPr>
      </p:pic>
      <p:pic>
        <p:nvPicPr>
          <p:cNvPr id="22" name="Afbeelding 21"/>
          <p:cNvPicPr>
            <a:picLocks noChangeAspect="1"/>
          </p:cNvPicPr>
          <p:nvPr/>
        </p:nvPicPr>
        <p:blipFill>
          <a:blip r:embed="rId10" cstate="print"/>
          <a:stretch>
            <a:fillRect/>
          </a:stretch>
        </p:blipFill>
        <p:spPr>
          <a:xfrm>
            <a:off x="2540225" y="3800849"/>
            <a:ext cx="266283" cy="416301"/>
          </a:xfrm>
          <a:prstGeom prst="rect">
            <a:avLst/>
          </a:prstGeom>
        </p:spPr>
      </p:pic>
      <p:pic>
        <p:nvPicPr>
          <p:cNvPr id="23" name="Afbeelding 22"/>
          <p:cNvPicPr>
            <a:picLocks noChangeAspect="1"/>
          </p:cNvPicPr>
          <p:nvPr/>
        </p:nvPicPr>
        <p:blipFill>
          <a:blip r:embed="rId11" cstate="print"/>
          <a:stretch>
            <a:fillRect/>
          </a:stretch>
        </p:blipFill>
        <p:spPr>
          <a:xfrm>
            <a:off x="6877898" y="915544"/>
            <a:ext cx="385812" cy="263054"/>
          </a:xfrm>
          <a:prstGeom prst="rect">
            <a:avLst/>
          </a:prstGeom>
        </p:spPr>
      </p:pic>
      <p:pic>
        <p:nvPicPr>
          <p:cNvPr id="24" name="Afbeelding 23"/>
          <p:cNvPicPr>
            <a:picLocks noChangeAspect="1"/>
          </p:cNvPicPr>
          <p:nvPr/>
        </p:nvPicPr>
        <p:blipFill>
          <a:blip r:embed="rId12" cstate="print"/>
          <a:stretch>
            <a:fillRect/>
          </a:stretch>
        </p:blipFill>
        <p:spPr>
          <a:xfrm>
            <a:off x="6927013" y="4044436"/>
            <a:ext cx="299225" cy="290796"/>
          </a:xfrm>
          <a:prstGeom prst="rect">
            <a:avLst/>
          </a:prstGeom>
        </p:spPr>
      </p:pic>
      <p:sp>
        <p:nvSpPr>
          <p:cNvPr id="26" name="Rectangle 4"/>
          <p:cNvSpPr>
            <a:spLocks noChangeArrowheads="1"/>
          </p:cNvSpPr>
          <p:nvPr/>
        </p:nvSpPr>
        <p:spPr bwMode="auto">
          <a:xfrm>
            <a:off x="2909054" y="3832028"/>
            <a:ext cx="3854998" cy="2846933"/>
          </a:xfrm>
          <a:prstGeom prst="rect">
            <a:avLst/>
          </a:prstGeom>
          <a:noFill/>
          <a:ln w="9525">
            <a:solidFill>
              <a:schemeClr val="tx1"/>
            </a:solidFill>
            <a:miter lim="800000"/>
            <a:headEnd/>
            <a:tailEnd/>
          </a:ln>
        </p:spPr>
        <p:txBody>
          <a:bodyPr wrap="square" anchor="ctr">
            <a:spAutoFit/>
          </a:bodyPr>
          <a:lstStyle/>
          <a:p>
            <a:r>
              <a:rPr lang="nl-NL" sz="1200" b="1" dirty="0">
                <a:solidFill>
                  <a:srgbClr val="0070C0"/>
                </a:solidFill>
                <a:ea typeface="Calibri" pitchFamily="34" charset="0"/>
                <a:cs typeface="Arial" charset="0"/>
              </a:rPr>
              <a:t>Stappen	</a:t>
            </a:r>
            <a:r>
              <a:rPr lang="nl-NL" sz="1200" b="1" dirty="0">
                <a:ea typeface="Calibri" pitchFamily="34" charset="0"/>
                <a:cs typeface="Arial" charset="0"/>
              </a:rPr>
              <a:t>	</a:t>
            </a:r>
          </a:p>
          <a:p>
            <a:pPr marL="171450" indent="-171450">
              <a:buFont typeface="Arial" panose="020B0604020202020204" pitchFamily="34" charset="0"/>
              <a:buChar char="•"/>
            </a:pPr>
            <a:r>
              <a:rPr lang="nl-NL" sz="1200" dirty="0"/>
              <a:t>Ga opzoek naar gepaste artikelen op het gebied van duurzame supermarkten</a:t>
            </a:r>
          </a:p>
          <a:p>
            <a:pPr marL="171450" indent="-171450">
              <a:buFont typeface="Arial" panose="020B0604020202020204" pitchFamily="34" charset="0"/>
              <a:buChar char="•"/>
            </a:pPr>
            <a:r>
              <a:rPr lang="nl-NL" sz="1200" dirty="0"/>
              <a:t>Maak een samenvatting van de artikelen</a:t>
            </a:r>
          </a:p>
          <a:p>
            <a:pPr marL="171450" indent="-171450">
              <a:buFont typeface="Arial" panose="020B0604020202020204" pitchFamily="34" charset="0"/>
              <a:buChar char="•"/>
            </a:pPr>
            <a:r>
              <a:rPr lang="nl-NL" sz="1200" dirty="0"/>
              <a:t>Bezoek enkele supermarkten en onderzoek als “consument” hoe jij met duurzaamheid/ voedselverspilling in aanmerking komt.</a:t>
            </a:r>
            <a:r>
              <a:rPr lang="nl-NL" sz="1100" dirty="0"/>
              <a:t> Verwerk foto’s van je bevindingen in je verslag.</a:t>
            </a:r>
          </a:p>
          <a:p>
            <a:pPr marL="171450" indent="-171450">
              <a:buFont typeface="Arial" panose="020B0604020202020204" pitchFamily="34" charset="0"/>
              <a:buChar char="•"/>
            </a:pPr>
            <a:r>
              <a:rPr lang="nl-NL" sz="1200" dirty="0"/>
              <a:t>Interview een manager of medewerker uit een supermarkt of haal op een andere wijze je informatie op.</a:t>
            </a:r>
          </a:p>
          <a:p>
            <a:pPr marL="171450" indent="-171450">
              <a:buFont typeface="Arial" panose="020B0604020202020204" pitchFamily="34" charset="0"/>
              <a:buChar char="•"/>
            </a:pPr>
            <a:r>
              <a:rPr lang="nl-NL" sz="1200" dirty="0"/>
              <a:t>Verwerk je de uitslagen van je field en deskresearch in een artikel die gepubliceerd kan worden in een vakblad voor supermarkten. Hier in doe je suggestie voor een betere transitie voor een duurzaamheidsimago. </a:t>
            </a:r>
          </a:p>
        </p:txBody>
      </p:sp>
    </p:spTree>
    <p:extLst>
      <p:ext uri="{BB962C8B-B14F-4D97-AF65-F5344CB8AC3E}">
        <p14:creationId xmlns:p14="http://schemas.microsoft.com/office/powerpoint/2010/main" val="112374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3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teken, tekening, doos, rood&#10;&#10;Automatisch gegenereerde beschrijving">
            <a:extLst>
              <a:ext uri="{FF2B5EF4-FFF2-40B4-BE49-F238E27FC236}">
                <a16:creationId xmlns:a16="http://schemas.microsoft.com/office/drawing/2014/main" id="{DDB276B7-45A4-B542-BE5A-5ACD21E1610D}"/>
              </a:ext>
            </a:extLst>
          </p:cNvPr>
          <p:cNvPicPr>
            <a:picLocks noChangeAspect="1"/>
          </p:cNvPicPr>
          <p:nvPr/>
        </p:nvPicPr>
        <p:blipFill>
          <a:blip r:embed="rId2"/>
          <a:stretch>
            <a:fillRect/>
          </a:stretch>
        </p:blipFill>
        <p:spPr>
          <a:xfrm>
            <a:off x="2938576" y="643467"/>
            <a:ext cx="6314847" cy="5571066"/>
          </a:xfrm>
          <a:prstGeom prst="rect">
            <a:avLst/>
          </a:prstGeom>
        </p:spPr>
      </p:pic>
    </p:spTree>
    <p:extLst>
      <p:ext uri="{BB962C8B-B14F-4D97-AF65-F5344CB8AC3E}">
        <p14:creationId xmlns:p14="http://schemas.microsoft.com/office/powerpoint/2010/main" val="2300829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a:extLst>
              <a:ext uri="{FF2B5EF4-FFF2-40B4-BE49-F238E27FC236}">
                <a16:creationId xmlns:a16="http://schemas.microsoft.com/office/drawing/2014/main" id="{02B2333A-8921-1642-9D03-EB8BC0818491}"/>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200" kern="1200">
                <a:solidFill>
                  <a:srgbClr val="FFFFFF"/>
                </a:solidFill>
                <a:latin typeface="+mj-lt"/>
                <a:ea typeface="+mj-ea"/>
                <a:cs typeface="+mj-cs"/>
              </a:rPr>
              <a:t>Duurzaamheid in het dagelijks leven</a:t>
            </a:r>
            <a:br>
              <a:rPr lang="en-US" sz="2200" kern="1200">
                <a:solidFill>
                  <a:srgbClr val="FFFFFF"/>
                </a:solidFill>
                <a:latin typeface="+mj-lt"/>
                <a:ea typeface="+mj-ea"/>
                <a:cs typeface="+mj-cs"/>
              </a:rPr>
            </a:br>
            <a:endParaRPr lang="en-US" sz="2200" kern="1200">
              <a:solidFill>
                <a:srgbClr val="FFFFFF"/>
              </a:solidFill>
              <a:latin typeface="+mj-lt"/>
              <a:ea typeface="+mj-ea"/>
              <a:cs typeface="+mj-cs"/>
            </a:endParaRPr>
          </a:p>
        </p:txBody>
      </p:sp>
      <p:pic>
        <p:nvPicPr>
          <p:cNvPr id="7" name="Tijdelijke aanduiding voor inhoud 6">
            <a:extLst>
              <a:ext uri="{FF2B5EF4-FFF2-40B4-BE49-F238E27FC236}">
                <a16:creationId xmlns:a16="http://schemas.microsoft.com/office/drawing/2014/main" id="{258DB721-E4D3-6544-97A6-9BE7255061DA}"/>
              </a:ext>
            </a:extLst>
          </p:cNvPr>
          <p:cNvPicPr>
            <a:picLocks noGrp="1" noChangeAspect="1"/>
          </p:cNvPicPr>
          <p:nvPr>
            <p:ph idx="1"/>
          </p:nvPr>
        </p:nvPicPr>
        <p:blipFill rotWithShape="1">
          <a:blip r:embed="rId2"/>
          <a:srcRect l="7329" r="5159" b="2"/>
          <a:stretch/>
        </p:blipFill>
        <p:spPr>
          <a:xfrm>
            <a:off x="4170714" y="961812"/>
            <a:ext cx="6923971" cy="4930987"/>
          </a:xfrm>
          <a:prstGeom prst="rect">
            <a:avLst/>
          </a:prstGeom>
        </p:spPr>
      </p:pic>
    </p:spTree>
    <p:extLst>
      <p:ext uri="{BB962C8B-B14F-4D97-AF65-F5344CB8AC3E}">
        <p14:creationId xmlns:p14="http://schemas.microsoft.com/office/powerpoint/2010/main" val="3819925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7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p:cNvSpPr>
            <a:spLocks noGrp="1"/>
          </p:cNvSpPr>
          <p:nvPr>
            <p:ph type="title"/>
          </p:nvPr>
        </p:nvSpPr>
        <p:spPr>
          <a:xfrm>
            <a:off x="6392598" y="640263"/>
            <a:ext cx="5221266" cy="1344975"/>
          </a:xfrm>
        </p:spPr>
        <p:txBody>
          <a:bodyPr vert="horz" lIns="91440" tIns="45720" rIns="91440" bIns="45720" rtlCol="0" anchor="ctr">
            <a:normAutofit/>
          </a:bodyPr>
          <a:lstStyle/>
          <a:p>
            <a:pPr algn="ctr"/>
            <a:r>
              <a:rPr lang="en-US" sz="4000" kern="1200">
                <a:solidFill>
                  <a:schemeClr val="tx1"/>
                </a:solidFill>
                <a:latin typeface="+mj-lt"/>
                <a:ea typeface="+mj-ea"/>
                <a:cs typeface="+mj-cs"/>
              </a:rPr>
              <a:t>Lesopdracht : Zooitje geregeld</a:t>
            </a:r>
          </a:p>
        </p:txBody>
      </p:sp>
      <p:pic>
        <p:nvPicPr>
          <p:cNvPr id="1026" name="Picture 2" descr="Zootje Geregeld"/>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484632" y="2026538"/>
            <a:ext cx="5126736" cy="2649475"/>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p:cNvSpPr txBox="1"/>
          <p:nvPr/>
        </p:nvSpPr>
        <p:spPr>
          <a:xfrm>
            <a:off x="6391903" y="2121763"/>
            <a:ext cx="5235490" cy="3773010"/>
          </a:xfrm>
          <a:prstGeom prst="rect">
            <a:avLst/>
          </a:prstGeom>
        </p:spPr>
        <p:txBody>
          <a:bodyPr vert="horz" lIns="91440" tIns="45720" rIns="91440" bIns="45720" rtlCol="0">
            <a:noAutofit/>
          </a:bodyPr>
          <a:lstStyle/>
          <a:p>
            <a:pPr>
              <a:lnSpc>
                <a:spcPct val="90000"/>
              </a:lnSpc>
              <a:spcAft>
                <a:spcPts val="600"/>
              </a:spcAft>
            </a:pPr>
            <a:r>
              <a:rPr lang="en-US" sz="1600" dirty="0" err="1"/>
              <a:t>Uitgangspunten</a:t>
            </a:r>
            <a:r>
              <a:rPr lang="en-US" sz="1600" dirty="0"/>
              <a:t>:</a:t>
            </a:r>
          </a:p>
          <a:p>
            <a:pPr marL="285750" indent="-228600">
              <a:lnSpc>
                <a:spcPct val="90000"/>
              </a:lnSpc>
              <a:spcAft>
                <a:spcPts val="600"/>
              </a:spcAft>
              <a:buFont typeface="Arial" panose="020B0604020202020204" pitchFamily="34" charset="0"/>
              <a:buChar char="•"/>
            </a:pPr>
            <a:r>
              <a:rPr lang="en-US" sz="1600" dirty="0"/>
              <a:t>Minder </a:t>
            </a:r>
            <a:r>
              <a:rPr lang="en-US" sz="1600" dirty="0" err="1"/>
              <a:t>kopen</a:t>
            </a:r>
            <a:endParaRPr lang="en-US" sz="1600" dirty="0"/>
          </a:p>
          <a:p>
            <a:pPr marL="285750" indent="-228600">
              <a:lnSpc>
                <a:spcPct val="90000"/>
              </a:lnSpc>
              <a:spcAft>
                <a:spcPts val="600"/>
              </a:spcAft>
              <a:buFont typeface="Arial" panose="020B0604020202020204" pitchFamily="34" charset="0"/>
              <a:buChar char="•"/>
            </a:pPr>
            <a:r>
              <a:rPr lang="en-US" sz="1600" dirty="0"/>
              <a:t>Slimmer </a:t>
            </a:r>
            <a:r>
              <a:rPr lang="en-US" sz="1600" dirty="0" err="1"/>
              <a:t>kiezen</a:t>
            </a:r>
            <a:endParaRPr lang="en-US" sz="1600" dirty="0"/>
          </a:p>
          <a:p>
            <a:pPr marL="285750" indent="-228600">
              <a:lnSpc>
                <a:spcPct val="90000"/>
              </a:lnSpc>
              <a:spcAft>
                <a:spcPts val="600"/>
              </a:spcAft>
              <a:buFont typeface="Arial" panose="020B0604020202020204" pitchFamily="34" charset="0"/>
              <a:buChar char="•"/>
            </a:pPr>
            <a:r>
              <a:rPr lang="en-US" sz="1600" dirty="0"/>
              <a:t>Langer </a:t>
            </a:r>
            <a:r>
              <a:rPr lang="en-US" sz="1600" dirty="0" err="1"/>
              <a:t>gebruiken</a:t>
            </a:r>
            <a:endParaRPr lang="en-US" sz="1600" dirty="0"/>
          </a:p>
          <a:p>
            <a:pPr marL="285750" indent="-228600">
              <a:lnSpc>
                <a:spcPct val="90000"/>
              </a:lnSpc>
              <a:spcAft>
                <a:spcPts val="600"/>
              </a:spcAft>
              <a:buFont typeface="Arial" panose="020B0604020202020204" pitchFamily="34" charset="0"/>
              <a:buChar char="•"/>
            </a:pPr>
            <a:r>
              <a:rPr lang="en-US" sz="1600" dirty="0" err="1"/>
              <a:t>Beter</a:t>
            </a:r>
            <a:r>
              <a:rPr lang="en-US" sz="1600" dirty="0"/>
              <a:t> </a:t>
            </a:r>
            <a:r>
              <a:rPr lang="en-US" sz="1600" dirty="0" err="1"/>
              <a:t>weggooien</a:t>
            </a:r>
            <a:endParaRPr lang="en-US" sz="1600" dirty="0"/>
          </a:p>
          <a:p>
            <a:pPr indent="-228600">
              <a:lnSpc>
                <a:spcPct val="90000"/>
              </a:lnSpc>
              <a:spcAft>
                <a:spcPts val="600"/>
              </a:spcAft>
              <a:buFont typeface="Arial" panose="020B0604020202020204" pitchFamily="34" charset="0"/>
              <a:buChar char="•"/>
            </a:pPr>
            <a:endParaRPr lang="en-US" sz="1600" dirty="0"/>
          </a:p>
          <a:p>
            <a:pPr>
              <a:lnSpc>
                <a:spcPct val="90000"/>
              </a:lnSpc>
              <a:spcAft>
                <a:spcPts val="600"/>
              </a:spcAft>
            </a:pPr>
            <a:r>
              <a:rPr lang="en-US" sz="1600" dirty="0" err="1"/>
              <a:t>Lesopdracht</a:t>
            </a:r>
            <a:endParaRPr lang="en-US" sz="1600" dirty="0"/>
          </a:p>
          <a:p>
            <a:pPr marL="285750" indent="-228600">
              <a:lnSpc>
                <a:spcPct val="90000"/>
              </a:lnSpc>
              <a:spcAft>
                <a:spcPts val="600"/>
              </a:spcAft>
              <a:buFont typeface="Arial" panose="020B0604020202020204" pitchFamily="34" charset="0"/>
              <a:buChar char="•"/>
            </a:pPr>
            <a:r>
              <a:rPr lang="en-US" sz="1600" dirty="0"/>
              <a:t>Ga </a:t>
            </a:r>
            <a:r>
              <a:rPr lang="en-US" sz="1600" dirty="0" err="1"/>
              <a:t>naar</a:t>
            </a:r>
            <a:r>
              <a:rPr lang="en-US" sz="1600" dirty="0"/>
              <a:t> de </a:t>
            </a:r>
            <a:r>
              <a:rPr lang="en-US" sz="1600" dirty="0" err="1"/>
              <a:t>volgende</a:t>
            </a:r>
            <a:r>
              <a:rPr lang="en-US" sz="1600" dirty="0"/>
              <a:t> website: </a:t>
            </a:r>
            <a:r>
              <a:rPr lang="en-US" sz="1600" dirty="0">
                <a:hlinkClick r:id="rId3"/>
              </a:rPr>
              <a:t>https://www.zootjegeregeld.nl/</a:t>
            </a:r>
            <a:endParaRPr lang="en-US" sz="1600" dirty="0"/>
          </a:p>
          <a:p>
            <a:pPr marL="285750" indent="-228600">
              <a:lnSpc>
                <a:spcPct val="90000"/>
              </a:lnSpc>
              <a:spcAft>
                <a:spcPts val="600"/>
              </a:spcAft>
              <a:buFont typeface="Arial" panose="020B0604020202020204" pitchFamily="34" charset="0"/>
              <a:buChar char="•"/>
            </a:pPr>
            <a:r>
              <a:rPr lang="en-US" sz="1600" dirty="0" err="1"/>
              <a:t>Bekijk</a:t>
            </a:r>
            <a:r>
              <a:rPr lang="en-US" sz="1600" dirty="0"/>
              <a:t> de website</a:t>
            </a:r>
          </a:p>
          <a:p>
            <a:pPr marL="285750" indent="-228600">
              <a:lnSpc>
                <a:spcPct val="90000"/>
              </a:lnSpc>
              <a:spcAft>
                <a:spcPts val="600"/>
              </a:spcAft>
              <a:buFont typeface="Arial" panose="020B0604020202020204" pitchFamily="34" charset="0"/>
              <a:buChar char="•"/>
            </a:pPr>
            <a:r>
              <a:rPr lang="en-US" sz="1600" dirty="0"/>
              <a:t>Wat </a:t>
            </a:r>
            <a:r>
              <a:rPr lang="en-US" sz="1600" dirty="0" err="1"/>
              <a:t>spreekt</a:t>
            </a:r>
            <a:r>
              <a:rPr lang="en-US" sz="1600" dirty="0"/>
              <a:t> je het </a:t>
            </a:r>
            <a:r>
              <a:rPr lang="en-US" sz="1600" dirty="0" err="1"/>
              <a:t>meeste</a:t>
            </a:r>
            <a:r>
              <a:rPr lang="en-US" sz="1600" dirty="0"/>
              <a:t> </a:t>
            </a:r>
            <a:r>
              <a:rPr lang="en-US" sz="1600" dirty="0" err="1"/>
              <a:t>aan</a:t>
            </a:r>
            <a:r>
              <a:rPr lang="en-US" sz="1600" dirty="0"/>
              <a:t>?</a:t>
            </a:r>
          </a:p>
          <a:p>
            <a:pPr marL="285750" indent="-228600">
              <a:lnSpc>
                <a:spcPct val="90000"/>
              </a:lnSpc>
              <a:spcAft>
                <a:spcPts val="600"/>
              </a:spcAft>
              <a:buFont typeface="Arial" panose="020B0604020202020204" pitchFamily="34" charset="0"/>
              <a:buChar char="•"/>
            </a:pPr>
            <a:r>
              <a:rPr lang="en-US" sz="1600" dirty="0"/>
              <a:t>Ga op </a:t>
            </a:r>
            <a:r>
              <a:rPr lang="en-US" sz="1600" dirty="0" err="1"/>
              <a:t>zoek</a:t>
            </a:r>
            <a:r>
              <a:rPr lang="en-US" sz="1600" dirty="0"/>
              <a:t> </a:t>
            </a:r>
            <a:r>
              <a:rPr lang="en-US" sz="1600" dirty="0" err="1"/>
              <a:t>naar</a:t>
            </a:r>
            <a:r>
              <a:rPr lang="en-US" sz="1600" dirty="0"/>
              <a:t> </a:t>
            </a:r>
            <a:r>
              <a:rPr lang="en-US" sz="1600" dirty="0" err="1"/>
              <a:t>meer</a:t>
            </a:r>
            <a:r>
              <a:rPr lang="en-US" sz="1600" dirty="0"/>
              <a:t> </a:t>
            </a:r>
            <a:r>
              <a:rPr lang="en-US" sz="1600" dirty="0" err="1"/>
              <a:t>artikelen</a:t>
            </a:r>
            <a:r>
              <a:rPr lang="en-US" sz="1600" dirty="0"/>
              <a:t> over </a:t>
            </a:r>
            <a:r>
              <a:rPr lang="en-US" sz="1600" dirty="0" err="1"/>
              <a:t>dit</a:t>
            </a:r>
            <a:r>
              <a:rPr lang="en-US" sz="1600" dirty="0"/>
              <a:t> </a:t>
            </a:r>
            <a:r>
              <a:rPr lang="en-US" sz="1600" dirty="0" err="1"/>
              <a:t>onderwerp</a:t>
            </a:r>
            <a:r>
              <a:rPr lang="en-US" sz="1600" dirty="0"/>
              <a:t>.</a:t>
            </a:r>
          </a:p>
          <a:p>
            <a:pPr marL="285750" indent="-228600">
              <a:lnSpc>
                <a:spcPct val="90000"/>
              </a:lnSpc>
              <a:spcAft>
                <a:spcPts val="600"/>
              </a:spcAft>
              <a:buFont typeface="Arial" panose="020B0604020202020204" pitchFamily="34" charset="0"/>
              <a:buChar char="•"/>
            </a:pPr>
            <a:r>
              <a:rPr lang="en-US" sz="1600" dirty="0" err="1"/>
              <a:t>Deel</a:t>
            </a:r>
            <a:r>
              <a:rPr lang="en-US" sz="1600" dirty="0"/>
              <a:t> </a:t>
            </a:r>
            <a:r>
              <a:rPr lang="en-US" sz="1600" dirty="0" err="1"/>
              <a:t>dit</a:t>
            </a:r>
            <a:r>
              <a:rPr lang="en-US" sz="1600" dirty="0"/>
              <a:t> met je </a:t>
            </a:r>
            <a:r>
              <a:rPr lang="en-US" sz="1600" dirty="0" err="1"/>
              <a:t>medestudenten</a:t>
            </a:r>
            <a:endParaRPr lang="en-US" sz="1600" dirty="0"/>
          </a:p>
        </p:txBody>
      </p:sp>
    </p:spTree>
    <p:extLst>
      <p:ext uri="{BB962C8B-B14F-4D97-AF65-F5344CB8AC3E}">
        <p14:creationId xmlns:p14="http://schemas.microsoft.com/office/powerpoint/2010/main" val="2147434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descr="Afbeelding met binnen, tafel, speelgoed, klein&#10;&#10;Automatisch gegenereerde beschrijving"/>
          <p:cNvPicPr>
            <a:picLocks noChangeAspect="1"/>
          </p:cNvPicPr>
          <p:nvPr/>
        </p:nvPicPr>
        <p:blipFill rotWithShape="1">
          <a:blip r:embed="rId3"/>
          <a:srcRect t="7493" b="9787"/>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p:cNvSpPr>
            <a:spLocks noGrp="1"/>
          </p:cNvSpPr>
          <p:nvPr>
            <p:ph type="title"/>
          </p:nvPr>
        </p:nvSpPr>
        <p:spPr>
          <a:xfrm>
            <a:off x="709448" y="1913950"/>
            <a:ext cx="4204137" cy="1342754"/>
          </a:xfrm>
        </p:spPr>
        <p:txBody>
          <a:bodyPr>
            <a:normAutofit/>
          </a:bodyPr>
          <a:lstStyle/>
          <a:p>
            <a:pPr algn="ctr"/>
            <a:r>
              <a:rPr lang="nl-NL" sz="3600"/>
              <a:t>Duurzaam voedselsysteem</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525516" y="3417573"/>
            <a:ext cx="4593021" cy="2619839"/>
          </a:xfrm>
        </p:spPr>
        <p:txBody>
          <a:bodyPr anchor="ctr">
            <a:normAutofit/>
          </a:bodyPr>
          <a:lstStyle/>
          <a:p>
            <a:pPr marL="0" indent="0">
              <a:buNone/>
            </a:pPr>
            <a:r>
              <a:rPr lang="nl-NL" sz="1800"/>
              <a:t>Een duurzaam voedselsysteem voorziet in de voedingsbehoefte van alle mensen, nu en in de toekomst, en beschermt tegelijkertijd de ecologische systemen op aarde. </a:t>
            </a:r>
          </a:p>
          <a:p>
            <a:pPr marL="0" indent="0">
              <a:buNone/>
            </a:pPr>
            <a:r>
              <a:rPr lang="nl-NL" sz="1800"/>
              <a:t>Het huidige voedselsysteem is niet duurzaam.</a:t>
            </a:r>
          </a:p>
        </p:txBody>
      </p:sp>
      <p:pic>
        <p:nvPicPr>
          <p:cNvPr id="5" name="Afbeelding 4" descr="Afbeelding met tekening&#10;&#10;Automatisch gegenereerde beschrijving"/>
          <p:cNvPicPr>
            <a:picLocks noChangeAspect="1"/>
          </p:cNvPicPr>
          <p:nvPr/>
        </p:nvPicPr>
        <p:blipFill>
          <a:blip r:embed="rId4"/>
          <a:stretch>
            <a:fillRect/>
          </a:stretch>
        </p:blipFill>
        <p:spPr>
          <a:xfrm>
            <a:off x="0" y="6165669"/>
            <a:ext cx="2169840" cy="692331"/>
          </a:xfrm>
          <a:prstGeom prst="rect">
            <a:avLst/>
          </a:prstGeom>
        </p:spPr>
      </p:pic>
    </p:spTree>
    <p:extLst>
      <p:ext uri="{BB962C8B-B14F-4D97-AF65-F5344CB8AC3E}">
        <p14:creationId xmlns:p14="http://schemas.microsoft.com/office/powerpoint/2010/main" val="1291509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392598" y="640263"/>
            <a:ext cx="5221266" cy="1344975"/>
          </a:xfrm>
        </p:spPr>
        <p:txBody>
          <a:bodyPr>
            <a:normAutofit/>
          </a:bodyPr>
          <a:lstStyle/>
          <a:p>
            <a:pPr algn="ctr"/>
            <a:r>
              <a:rPr lang="nl-NL" sz="4000" dirty="0"/>
              <a:t>Voedselketen en voedselafdruk</a:t>
            </a:r>
          </a:p>
        </p:txBody>
      </p:sp>
      <p:pic>
        <p:nvPicPr>
          <p:cNvPr id="1026" name="Picture 2" descr="https://www.voedingscentrum.nl/Assets/Uploads/voedingscentrum/Images/Consumenten/Mijn%20boodschappen/Duurzamer%20eten/Illustratie_voedselafdruk_def_72dpi.gif"/>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632" y="1248445"/>
            <a:ext cx="5126736" cy="4205661"/>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inhoud 3">
            <a:extLst>
              <a:ext uri="{FF2B5EF4-FFF2-40B4-BE49-F238E27FC236}">
                <a16:creationId xmlns:a16="http://schemas.microsoft.com/office/drawing/2014/main" id="{55CAB1A1-E61F-1B4B-ACEE-A3861100CA4E}"/>
              </a:ext>
            </a:extLst>
          </p:cNvPr>
          <p:cNvSpPr>
            <a:spLocks noGrp="1"/>
          </p:cNvSpPr>
          <p:nvPr>
            <p:ph idx="1"/>
          </p:nvPr>
        </p:nvSpPr>
        <p:spPr>
          <a:xfrm>
            <a:off x="6391903" y="2121763"/>
            <a:ext cx="5235490" cy="3773010"/>
          </a:xfrm>
        </p:spPr>
        <p:txBody>
          <a:bodyPr>
            <a:normAutofit/>
          </a:bodyPr>
          <a:lstStyle/>
          <a:p>
            <a:r>
              <a:rPr lang="nl-NL" sz="2000" dirty="0">
                <a:hlinkClick r:id="rId4"/>
              </a:rPr>
              <a:t>https://youtu.be/K3p_CyT0JZY?list=PLiBhru9DzrzSzm3-gXnFD3FIaKBXoAFZD</a:t>
            </a:r>
            <a:r>
              <a:rPr lang="nl-NL" sz="2000" dirty="0"/>
              <a:t> </a:t>
            </a:r>
            <a:endParaRPr lang="nl-NL" sz="2000" dirty="0">
              <a:hlinkClick r:id="rId5"/>
            </a:endParaRPr>
          </a:p>
          <a:p>
            <a:r>
              <a:rPr lang="nl-NL" sz="2000" dirty="0">
                <a:hlinkClick r:id="rId5"/>
              </a:rPr>
              <a:t>Voedselafdruk filmpje</a:t>
            </a:r>
            <a:endParaRPr lang="nl-NL" sz="2000" dirty="0"/>
          </a:p>
          <a:p>
            <a:r>
              <a:rPr lang="nl-NL" sz="2000" dirty="0">
                <a:hlinkClick r:id="rId6"/>
              </a:rPr>
              <a:t>https://www.voedingscentrum.nl/voedselafdruk</a:t>
            </a:r>
            <a:endParaRPr lang="nl-NL" sz="2000" dirty="0"/>
          </a:p>
          <a:p>
            <a:r>
              <a:rPr lang="nl-NL" sz="2000"/>
              <a:t>De Voedselafdruk is een model om de milieu-impact van ons voedingspatroon inzichtelijk te maken. Met de term ‘voedselafdruk’ bedoelen we de ecologische voetafdruk van de voedselconsumptie. </a:t>
            </a:r>
            <a:endParaRPr lang="nl-NL" sz="2000" dirty="0"/>
          </a:p>
          <a:p>
            <a:endParaRPr lang="nl-NL" sz="2000" dirty="0"/>
          </a:p>
          <a:p>
            <a:endParaRPr lang="nl-NL" sz="2000" dirty="0"/>
          </a:p>
        </p:txBody>
      </p:sp>
      <p:pic>
        <p:nvPicPr>
          <p:cNvPr id="5" name="Afbeelding 4"/>
          <p:cNvPicPr>
            <a:picLocks noChangeAspect="1"/>
          </p:cNvPicPr>
          <p:nvPr/>
        </p:nvPicPr>
        <p:blipFill>
          <a:blip r:embed="rId7"/>
          <a:stretch>
            <a:fillRect/>
          </a:stretch>
        </p:blipFill>
        <p:spPr>
          <a:xfrm>
            <a:off x="0" y="6165669"/>
            <a:ext cx="2169840" cy="692331"/>
          </a:xfrm>
          <a:prstGeom prst="rect">
            <a:avLst/>
          </a:prstGeom>
        </p:spPr>
      </p:pic>
    </p:spTree>
    <p:extLst>
      <p:ext uri="{BB962C8B-B14F-4D97-AF65-F5344CB8AC3E}">
        <p14:creationId xmlns:p14="http://schemas.microsoft.com/office/powerpoint/2010/main" val="2574321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40079" y="4526280"/>
            <a:ext cx="7410681" cy="1737360"/>
          </a:xfrm>
        </p:spPr>
        <p:txBody>
          <a:bodyPr>
            <a:normAutofit/>
          </a:bodyPr>
          <a:lstStyle/>
          <a:p>
            <a:r>
              <a:rPr lang="nl-NL" sz="4800"/>
              <a:t>Klimaatbelasting</a:t>
            </a:r>
          </a:p>
        </p:txBody>
      </p:sp>
      <p:sp>
        <p:nvSpPr>
          <p:cNvPr id="3" name="Tijdelijke aanduiding voor inhoud 2"/>
          <p:cNvSpPr>
            <a:spLocks noGrp="1"/>
          </p:cNvSpPr>
          <p:nvPr>
            <p:ph idx="1"/>
          </p:nvPr>
        </p:nvSpPr>
        <p:spPr>
          <a:xfrm>
            <a:off x="640080" y="595293"/>
            <a:ext cx="5676637" cy="3463951"/>
          </a:xfrm>
        </p:spPr>
        <p:txBody>
          <a:bodyPr anchor="ctr">
            <a:normAutofit/>
          </a:bodyPr>
          <a:lstStyle/>
          <a:p>
            <a:r>
              <a:rPr lang="nl-NL" sz="1700"/>
              <a:t>Voedsel belast het klimaat door energieverbruik en de uitstoot van broeikasgassen. </a:t>
            </a:r>
          </a:p>
          <a:p>
            <a:endParaRPr lang="nl-NL" sz="1700"/>
          </a:p>
          <a:p>
            <a:r>
              <a:rPr lang="nl-NL" sz="1700"/>
              <a:t>Voor productie wordt een groot deel van het beschikbare land en water gebruikt. </a:t>
            </a:r>
          </a:p>
          <a:p>
            <a:endParaRPr lang="nl-NL" sz="1700"/>
          </a:p>
          <a:p>
            <a:r>
              <a:rPr lang="nl-NL" sz="1700"/>
              <a:t>Daarnaast zijn er milieuproblemen aan verbonden, zoals mestoverschot en overbevissing. </a:t>
            </a:r>
          </a:p>
          <a:p>
            <a:endParaRPr lang="nl-NL" sz="1700"/>
          </a:p>
          <a:p>
            <a:r>
              <a:rPr lang="nl-NL" sz="1700"/>
              <a:t>Vlees is het meest belastend voor het milieu, gevolgd door zuivel, dranken en bewerkte producten. </a:t>
            </a:r>
          </a:p>
          <a:p>
            <a:endParaRPr lang="nl-NL" sz="1700"/>
          </a:p>
        </p:txBody>
      </p:sp>
      <p:sp>
        <p:nvSpPr>
          <p:cNvPr id="11" name="Freeform: Shape 10">
            <a:extLst>
              <a:ext uri="{FF2B5EF4-FFF2-40B4-BE49-F238E27FC236}">
                <a16:creationId xmlns:a16="http://schemas.microsoft.com/office/drawing/2014/main" id="{11394CD8-BD30-4B74-86F4-51FDF3383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Afbeelding 3"/>
          <p:cNvPicPr>
            <a:picLocks noChangeAspect="1"/>
          </p:cNvPicPr>
          <p:nvPr/>
        </p:nvPicPr>
        <p:blipFill>
          <a:blip r:embed="rId3"/>
          <a:stretch>
            <a:fillRect/>
          </a:stretch>
        </p:blipFill>
        <p:spPr>
          <a:xfrm>
            <a:off x="0" y="6165669"/>
            <a:ext cx="2169840" cy="692331"/>
          </a:xfrm>
          <a:prstGeom prst="rect">
            <a:avLst/>
          </a:prstGeom>
        </p:spPr>
      </p:pic>
    </p:spTree>
    <p:extLst>
      <p:ext uri="{BB962C8B-B14F-4D97-AF65-F5344CB8AC3E}">
        <p14:creationId xmlns:p14="http://schemas.microsoft.com/office/powerpoint/2010/main" val="1661055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12C61A-9558-4DE5-AFDB-898358AFB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21516" y="640263"/>
            <a:ext cx="6204984" cy="1344975"/>
          </a:xfrm>
        </p:spPr>
        <p:txBody>
          <a:bodyPr>
            <a:normAutofit/>
          </a:bodyPr>
          <a:lstStyle/>
          <a:p>
            <a:r>
              <a:rPr lang="nl-NL" sz="4000"/>
              <a:t>Belasting van veeteelt op het milieu </a:t>
            </a:r>
          </a:p>
        </p:txBody>
      </p:sp>
      <p:sp>
        <p:nvSpPr>
          <p:cNvPr id="5" name="Tijdelijke aanduiding voor inhoud 4"/>
          <p:cNvSpPr txBox="1">
            <a:spLocks noGrp="1"/>
          </p:cNvSpPr>
          <p:nvPr>
            <p:ph idx="1"/>
          </p:nvPr>
        </p:nvSpPr>
        <p:spPr>
          <a:xfrm>
            <a:off x="821515" y="2121762"/>
            <a:ext cx="6204984" cy="3626917"/>
          </a:xfrm>
          <a:prstGeom prst="rect">
            <a:avLst/>
          </a:prstGeom>
        </p:spPr>
        <p:txBody>
          <a:bodyPr rtlCol="0">
            <a:normAutofit/>
          </a:bodyPr>
          <a:lstStyle/>
          <a:p>
            <a:pPr marL="0" indent="0">
              <a:buNone/>
            </a:pPr>
            <a:r>
              <a:rPr lang="nl-NL" sz="2000" dirty="0"/>
              <a:t>Wereldwijd is veeteelt verantwoordelijk voor:</a:t>
            </a:r>
          </a:p>
          <a:p>
            <a:pPr marL="0" indent="0">
              <a:buNone/>
            </a:pPr>
            <a:r>
              <a:rPr lang="nl-NL" sz="2000" dirty="0"/>
              <a:t>+/- 18% van de broeikasemissies</a:t>
            </a:r>
          </a:p>
          <a:p>
            <a:pPr marL="0" indent="0">
              <a:buNone/>
            </a:pPr>
            <a:r>
              <a:rPr lang="nl-NL" sz="2000" dirty="0"/>
              <a:t>+/- 80%  van het landgebruik</a:t>
            </a:r>
          </a:p>
          <a:p>
            <a:pPr marL="0" indent="0">
              <a:buNone/>
            </a:pPr>
            <a:r>
              <a:rPr lang="nl-NL" sz="2000" dirty="0"/>
              <a:t>+/- 50% van het agrarisch watergebruik</a:t>
            </a:r>
          </a:p>
          <a:p>
            <a:pPr marL="0" indent="0">
              <a:buNone/>
            </a:pPr>
            <a:r>
              <a:rPr lang="nl-NL" sz="2000" dirty="0"/>
              <a:t>Vlees veroorzaakt 40% van de klimaatbelasting door voedsel van de gemiddelde Nederlander. Vlees heeft zoveel impact omdat voor de productie van 1 kilo vlees ongeveer 5 kilo plantaardig voer nodig is. Minder vlees eten is dus goed voor het klimaat. </a:t>
            </a:r>
          </a:p>
        </p:txBody>
      </p:sp>
      <p:pic>
        <p:nvPicPr>
          <p:cNvPr id="7" name="Afbeelding 6"/>
          <p:cNvPicPr>
            <a:picLocks noChangeAspect="1"/>
          </p:cNvPicPr>
          <p:nvPr/>
        </p:nvPicPr>
        <p:blipFill rotWithShape="1">
          <a:blip r:embed="rId3"/>
          <a:srcRect t="13042" b="25507"/>
          <a:stretch/>
        </p:blipFill>
        <p:spPr>
          <a:xfrm>
            <a:off x="7829551" y="306910"/>
            <a:ext cx="4042409" cy="1863092"/>
          </a:xfrm>
          <a:prstGeom prst="rect">
            <a:avLst/>
          </a:prstGeom>
        </p:spPr>
      </p:pic>
      <p:pic>
        <p:nvPicPr>
          <p:cNvPr id="8" name="Afbeelding 7"/>
          <p:cNvPicPr>
            <a:picLocks noChangeAspect="1"/>
          </p:cNvPicPr>
          <p:nvPr/>
        </p:nvPicPr>
        <p:blipFill rotWithShape="1">
          <a:blip r:embed="rId4"/>
          <a:srcRect t="38343"/>
          <a:stretch/>
        </p:blipFill>
        <p:spPr>
          <a:xfrm>
            <a:off x="7829551" y="2330867"/>
            <a:ext cx="4042410" cy="1863093"/>
          </a:xfrm>
          <a:prstGeom prst="rect">
            <a:avLst/>
          </a:prstGeom>
        </p:spPr>
      </p:pic>
      <p:pic>
        <p:nvPicPr>
          <p:cNvPr id="6" name="Afbeelding 5"/>
          <p:cNvPicPr>
            <a:picLocks noChangeAspect="1"/>
          </p:cNvPicPr>
          <p:nvPr/>
        </p:nvPicPr>
        <p:blipFill rotWithShape="1">
          <a:blip r:embed="rId5"/>
          <a:srcRect t="22125" b="11139"/>
          <a:stretch/>
        </p:blipFill>
        <p:spPr>
          <a:xfrm>
            <a:off x="7829551" y="4354824"/>
            <a:ext cx="4042409" cy="1895153"/>
          </a:xfrm>
          <a:prstGeom prst="rect">
            <a:avLst/>
          </a:prstGeom>
        </p:spPr>
      </p:pic>
      <p:pic>
        <p:nvPicPr>
          <p:cNvPr id="9" name="Afbeelding 8"/>
          <p:cNvPicPr>
            <a:picLocks noChangeAspect="1"/>
          </p:cNvPicPr>
          <p:nvPr/>
        </p:nvPicPr>
        <p:blipFill>
          <a:blip r:embed="rId6"/>
          <a:stretch>
            <a:fillRect/>
          </a:stretch>
        </p:blipFill>
        <p:spPr>
          <a:xfrm>
            <a:off x="0" y="6165669"/>
            <a:ext cx="2169840" cy="692331"/>
          </a:xfrm>
          <a:prstGeom prst="rect">
            <a:avLst/>
          </a:prstGeom>
        </p:spPr>
      </p:pic>
    </p:spTree>
    <p:extLst>
      <p:ext uri="{BB962C8B-B14F-4D97-AF65-F5344CB8AC3E}">
        <p14:creationId xmlns:p14="http://schemas.microsoft.com/office/powerpoint/2010/main" val="325443961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FADF7D1B988245B1414887988CB676" ma:contentTypeVersion="7" ma:contentTypeDescription="Een nieuw document maken." ma:contentTypeScope="" ma:versionID="653225b50c932f8fbefe15d7aed2597a">
  <xsd:schema xmlns:xsd="http://www.w3.org/2001/XMLSchema" xmlns:xs="http://www.w3.org/2001/XMLSchema" xmlns:p="http://schemas.microsoft.com/office/2006/metadata/properties" xmlns:ns2="04a8cfdc-dc7c-4728-8468-1752323b6dce" targetNamespace="http://schemas.microsoft.com/office/2006/metadata/properties" ma:root="true" ma:fieldsID="176c809b388a38541564c2441b046995" ns2:_="">
    <xsd:import namespace="04a8cfdc-dc7c-4728-8468-1752323b6d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a8cfdc-dc7c-4728-8468-1752323b6d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157537-A176-48A5-8EAD-1B660BDFB5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a8cfdc-dc7c-4728-8468-1752323b6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C4AB75-A63D-4DEF-89A0-8DC0CE99481F}">
  <ds:schemaRefs>
    <ds:schemaRef ds:uri="http://purl.org/dc/terms/"/>
    <ds:schemaRef ds:uri="http://schemas.microsoft.com/office/2006/documentManagement/types"/>
    <ds:schemaRef ds:uri="04a8cfdc-dc7c-4728-8468-1752323b6dce"/>
    <ds:schemaRef ds:uri="http://schemas.openxmlformats.org/package/2006/metadata/core-properties"/>
    <ds:schemaRef ds:uri="http://schemas.microsoft.com/office/2006/metadata/properties"/>
    <ds:schemaRef ds:uri="http://purl.org/dc/dcmitype/"/>
    <ds:schemaRef ds:uri="http://schemas.microsoft.com/office/infopath/2007/PartnerControls"/>
    <ds:schemaRef ds:uri="http://www.w3.org/XML/1998/namespace"/>
    <ds:schemaRef ds:uri="http://purl.org/dc/elements/1.1/"/>
  </ds:schemaRefs>
</ds:datastoreItem>
</file>

<file path=customXml/itemProps3.xml><?xml version="1.0" encoding="utf-8"?>
<ds:datastoreItem xmlns:ds="http://schemas.openxmlformats.org/officeDocument/2006/customXml" ds:itemID="{8A971C99-8F82-4237-A5B1-4D38650426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116</TotalTime>
  <Words>1695</Words>
  <Application>Microsoft Macintosh PowerPoint</Application>
  <PresentationFormat>Breedbeeld</PresentationFormat>
  <Paragraphs>146</Paragraphs>
  <Slides>24</Slides>
  <Notes>8</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24</vt:i4>
      </vt:variant>
    </vt:vector>
  </HeadingPairs>
  <TitlesOfParts>
    <vt:vector size="29" baseType="lpstr">
      <vt:lpstr>Arial</vt:lpstr>
      <vt:lpstr>Calibri</vt:lpstr>
      <vt:lpstr>Calibri Light</vt:lpstr>
      <vt:lpstr>Wingdings 3</vt:lpstr>
      <vt:lpstr>Kantoorthema</vt:lpstr>
      <vt:lpstr>Lifestyle en duurzaamheid</vt:lpstr>
      <vt:lpstr>Leerdoelen</vt:lpstr>
      <vt:lpstr>PowerPoint-presentatie</vt:lpstr>
      <vt:lpstr>Duurzaamheid in het dagelijks leven </vt:lpstr>
      <vt:lpstr>Lesopdracht : Zooitje geregeld</vt:lpstr>
      <vt:lpstr>Duurzaam voedselsysteem</vt:lpstr>
      <vt:lpstr>Voedselketen en voedselafdruk</vt:lpstr>
      <vt:lpstr>Klimaatbelasting</vt:lpstr>
      <vt:lpstr>Belasting van veeteelt op het milieu </vt:lpstr>
      <vt:lpstr>Aspecten van duurzaamheid: productieketen</vt:lpstr>
      <vt:lpstr>Aspecten van duurzaamheid: klimaatverandering</vt:lpstr>
      <vt:lpstr>Aspecten van duurzaamheid: waterverbruik</vt:lpstr>
      <vt:lpstr>PowerPoint-presentatie</vt:lpstr>
      <vt:lpstr>Duurzaam verpakken</vt:lpstr>
      <vt:lpstr>Verpakkingen</vt:lpstr>
      <vt:lpstr>Innovatie in de voedingsindustrie </vt:lpstr>
      <vt:lpstr>Voorbeelden SMART Industrie</vt:lpstr>
      <vt:lpstr>Voorbeelden verpakkingen</vt:lpstr>
      <vt:lpstr>Voorbeelden Eiwitten</vt:lpstr>
      <vt:lpstr>PowerPoint-presentatie</vt:lpstr>
      <vt:lpstr>Vijf perspectieven van duurzaam verpakken</vt:lpstr>
      <vt:lpstr>Milieu en impact van verpakkingen</vt:lpstr>
      <vt:lpstr>Voorbeelden van innovaties Supermarkten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Lifestyle en duurzaamheid</dc:title>
  <dc:creator>Mariska de Rouw</dc:creator>
  <cp:lastModifiedBy>Mariska de Rouw</cp:lastModifiedBy>
  <cp:revision>1</cp:revision>
  <dcterms:created xsi:type="dcterms:W3CDTF">2019-11-29T07:31:11Z</dcterms:created>
  <dcterms:modified xsi:type="dcterms:W3CDTF">2019-11-29T10:04:07Z</dcterms:modified>
</cp:coreProperties>
</file>